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5" d="100"/>
          <a:sy n="65" d="100"/>
        </p:scale>
        <p:origin x="830"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 name="Shape 17"/>
          <p:cNvSpPr>
            <a:spLocks noGrp="1" noRot="1" noChangeAspect="1"/>
          </p:cNvSpPr>
          <p:nvPr>
            <p:ph type="sldImg"/>
          </p:nvPr>
        </p:nvSpPr>
        <p:spPr>
          <a:xfrm>
            <a:off x="1143000" y="685800"/>
            <a:ext cx="4572000" cy="3429000"/>
          </a:xfrm>
          <a:prstGeom prst="rect">
            <a:avLst/>
          </a:prstGeom>
        </p:spPr>
        <p:txBody>
          <a:bodyPr/>
          <a:lstStyle/>
          <a:p>
            <a:endParaRPr/>
          </a:p>
        </p:txBody>
      </p:sp>
      <p:sp>
        <p:nvSpPr>
          <p:cNvPr id="18" name="Shape 1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731520" y="110489"/>
            <a:ext cx="13167361" cy="18097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lstStyle/>
          <a:p>
            <a:r>
              <a:t>Title Text</a:t>
            </a:r>
          </a:p>
        </p:txBody>
      </p:sp>
      <p:sp>
        <p:nvSpPr>
          <p:cNvPr id="3" name="Body Level One…"/>
          <p:cNvSpPr txBox="1">
            <a:spLocks noGrp="1"/>
          </p:cNvSpPr>
          <p:nvPr>
            <p:ph type="body" idx="1"/>
          </p:nvPr>
        </p:nvSpPr>
        <p:spPr>
          <a:xfrm>
            <a:off x="731520" y="1920239"/>
            <a:ext cx="13167361" cy="63093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7071359" y="7408545"/>
            <a:ext cx="3413761" cy="438150"/>
          </a:xfrm>
          <a:prstGeom prst="rect">
            <a:avLst/>
          </a:prstGeom>
          <a:ln w="12700">
            <a:miter lim="400000"/>
          </a:ln>
        </p:spPr>
        <p:txBody>
          <a:bodyPr wrap="none" lIns="45719" rIns="45719" anchor="ctr">
            <a:spAutoFit/>
          </a:bodyPr>
          <a:lstStyle>
            <a:lvl1pPr algn="r">
              <a:defRPr sz="12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Lst>
  <p:transition spd="med"/>
  <p:txStyles>
    <p:titleStyle>
      <a:lvl1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21" name="Shape 0"/>
          <p:cNvSpPr/>
          <p:nvPr/>
        </p:nvSpPr>
        <p:spPr>
          <a:xfrm>
            <a:off x="0" y="0"/>
            <a:ext cx="14630400" cy="8229600"/>
          </a:xfrm>
          <a:prstGeom prst="rect">
            <a:avLst/>
          </a:prstGeom>
          <a:solidFill>
            <a:srgbClr val="09151A">
              <a:alpha val="75000"/>
            </a:srgbClr>
          </a:solidFill>
          <a:ln w="12700">
            <a:miter lim="400000"/>
          </a:ln>
        </p:spPr>
        <p:txBody>
          <a:bodyPr lIns="45719" rIns="45719"/>
          <a:lstStyle/>
          <a:p>
            <a:endParaRPr/>
          </a:p>
        </p:txBody>
      </p:sp>
      <p:pic>
        <p:nvPicPr>
          <p:cNvPr id="22" name="Image 1" descr="Image 1"/>
          <p:cNvPicPr>
            <a:picLocks noChangeAspect="1"/>
          </p:cNvPicPr>
          <p:nvPr/>
        </p:nvPicPr>
        <p:blipFill>
          <a:blip r:embed="rId3"/>
          <a:stretch>
            <a:fillRect/>
          </a:stretch>
        </p:blipFill>
        <p:spPr>
          <a:xfrm>
            <a:off x="9151619" y="0"/>
            <a:ext cx="5486401" cy="8229600"/>
          </a:xfrm>
          <a:prstGeom prst="rect">
            <a:avLst/>
          </a:prstGeom>
          <a:ln w="12700">
            <a:miter lim="400000"/>
          </a:ln>
        </p:spPr>
      </p:pic>
      <p:sp>
        <p:nvSpPr>
          <p:cNvPr id="23" name="Text 1"/>
          <p:cNvSpPr txBox="1"/>
          <p:nvPr/>
        </p:nvSpPr>
        <p:spPr>
          <a:xfrm>
            <a:off x="768428" y="946785"/>
            <a:ext cx="7607143" cy="17292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6500"/>
              </a:lnSpc>
              <a:defRPr sz="5200">
                <a:solidFill>
                  <a:srgbClr val="F5F0F0"/>
                </a:solidFill>
                <a:latin typeface="adonis-web"/>
                <a:ea typeface="adonis-web"/>
                <a:cs typeface="adonis-web"/>
                <a:sym typeface="adonis-web"/>
              </a:defRPr>
            </a:lvl1pPr>
          </a:lstStyle>
          <a:p>
            <a:r>
              <a:t>Introduction to Energy Consumption Prediction</a:t>
            </a:r>
          </a:p>
        </p:txBody>
      </p:sp>
      <p:sp>
        <p:nvSpPr>
          <p:cNvPr id="24" name="Text 2"/>
          <p:cNvSpPr txBox="1"/>
          <p:nvPr/>
        </p:nvSpPr>
        <p:spPr>
          <a:xfrm>
            <a:off x="768428" y="2898219"/>
            <a:ext cx="7607143" cy="12934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400"/>
              </a:lnSpc>
              <a:defRPr sz="1500">
                <a:solidFill>
                  <a:srgbClr val="E2E6E9"/>
                </a:solidFill>
                <a:latin typeface="adonis-web"/>
                <a:ea typeface="adonis-web"/>
                <a:cs typeface="adonis-web"/>
                <a:sym typeface="adonis-web"/>
              </a:defRPr>
            </a:lvl1pPr>
          </a:lstStyle>
          <a:p>
            <a:r>
              <a:t> Energy consumption prediction is a crucial task for efficient resource planning and management. This presentation will explore machine learning techniques, specifically the K-Nearest Neighbors (KNN) algorithm and Artificial Neural Network (ANN), to forecast energy usage patterns and identify driving factors.</a:t>
            </a:r>
          </a:p>
        </p:txBody>
      </p:sp>
      <p:sp>
        <p:nvSpPr>
          <p:cNvPr id="25" name="Text 3"/>
          <p:cNvSpPr txBox="1"/>
          <p:nvPr/>
        </p:nvSpPr>
        <p:spPr>
          <a:xfrm>
            <a:off x="768428" y="4348519"/>
            <a:ext cx="794446" cy="3739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400"/>
              </a:lnSpc>
              <a:defRPr sz="1500">
                <a:solidFill>
                  <a:srgbClr val="E2E6E9"/>
                </a:solidFill>
                <a:latin typeface="adonis-web"/>
                <a:ea typeface="adonis-web"/>
                <a:cs typeface="adonis-web"/>
                <a:sym typeface="adonis-web"/>
              </a:defRPr>
            </a:lvl1pPr>
          </a:lstStyle>
          <a:p>
            <a:r>
              <a:rPr lang="en-US" dirty="0"/>
              <a:t>Done By</a:t>
            </a:r>
            <a:r>
              <a:rPr dirty="0"/>
              <a:t>:</a:t>
            </a:r>
          </a:p>
        </p:txBody>
      </p:sp>
      <p:sp>
        <p:nvSpPr>
          <p:cNvPr id="26" name="Text 4"/>
          <p:cNvSpPr txBox="1"/>
          <p:nvPr/>
        </p:nvSpPr>
        <p:spPr>
          <a:xfrm>
            <a:off x="768428" y="4873704"/>
            <a:ext cx="92396" cy="3739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400"/>
              </a:lnSpc>
              <a:defRPr sz="1500">
                <a:solidFill>
                  <a:srgbClr val="E2E6E9"/>
                </a:solidFill>
                <a:latin typeface="adonis-web"/>
                <a:ea typeface="adonis-web"/>
                <a:cs typeface="adonis-web"/>
                <a:sym typeface="adonis-web"/>
              </a:defRPr>
            </a:lvl1pPr>
          </a:lstStyle>
          <a:p>
            <a:endParaRPr dirty="0"/>
          </a:p>
        </p:txBody>
      </p:sp>
      <p:sp>
        <p:nvSpPr>
          <p:cNvPr id="27" name="Text 5"/>
          <p:cNvSpPr txBox="1"/>
          <p:nvPr/>
        </p:nvSpPr>
        <p:spPr>
          <a:xfrm>
            <a:off x="768428" y="5398889"/>
            <a:ext cx="92396" cy="3739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400"/>
              </a:lnSpc>
              <a:defRPr sz="1500">
                <a:solidFill>
                  <a:srgbClr val="E2E6E9"/>
                </a:solidFill>
                <a:latin typeface="adonis-web"/>
                <a:ea typeface="adonis-web"/>
                <a:cs typeface="adonis-web"/>
                <a:sym typeface="adonis-web"/>
              </a:defRPr>
            </a:lvl1pPr>
          </a:lstStyle>
          <a:p>
            <a:endParaRPr dirty="0"/>
          </a:p>
        </p:txBody>
      </p:sp>
      <p:sp>
        <p:nvSpPr>
          <p:cNvPr id="28" name="Text 6"/>
          <p:cNvSpPr txBox="1"/>
          <p:nvPr/>
        </p:nvSpPr>
        <p:spPr>
          <a:xfrm>
            <a:off x="768428" y="5924074"/>
            <a:ext cx="92396" cy="3739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400"/>
              </a:lnSpc>
              <a:defRPr sz="1500">
                <a:solidFill>
                  <a:srgbClr val="E2E6E9"/>
                </a:solidFill>
                <a:latin typeface="adonis-web"/>
                <a:ea typeface="adonis-web"/>
                <a:cs typeface="adonis-web"/>
                <a:sym typeface="adonis-web"/>
              </a:defRPr>
            </a:lvl1pPr>
          </a:lstStyle>
          <a:p>
            <a:endParaRPr dirty="0"/>
          </a:p>
        </p:txBody>
      </p:sp>
      <p:sp>
        <p:nvSpPr>
          <p:cNvPr id="29" name="Text 7"/>
          <p:cNvSpPr txBox="1"/>
          <p:nvPr/>
        </p:nvSpPr>
        <p:spPr>
          <a:xfrm>
            <a:off x="814626" y="4746487"/>
            <a:ext cx="1833192" cy="6817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400"/>
              </a:lnSpc>
              <a:defRPr sz="1500">
                <a:solidFill>
                  <a:srgbClr val="E2E6E9"/>
                </a:solidFill>
                <a:latin typeface="adonis-web"/>
                <a:ea typeface="adonis-web"/>
                <a:cs typeface="adonis-web"/>
                <a:sym typeface="adonis-web"/>
              </a:defRPr>
            </a:lvl1pPr>
          </a:lstStyle>
          <a:p>
            <a:r>
              <a:rPr lang="en-US" dirty="0"/>
              <a:t>K. </a:t>
            </a:r>
            <a:r>
              <a:rPr dirty="0"/>
              <a:t>Shyam</a:t>
            </a:r>
            <a:r>
              <a:rPr lang="en-US" dirty="0"/>
              <a:t> Sai Manohar</a:t>
            </a:r>
          </a:p>
          <a:p>
            <a:endParaRPr dirty="0"/>
          </a:p>
        </p:txBody>
      </p:sp>
      <p:sp>
        <p:nvSpPr>
          <p:cNvPr id="30" name="Text 8"/>
          <p:cNvSpPr txBox="1"/>
          <p:nvPr/>
        </p:nvSpPr>
        <p:spPr>
          <a:xfrm>
            <a:off x="768428" y="6974443"/>
            <a:ext cx="92396" cy="3739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400"/>
              </a:lnSpc>
              <a:defRPr sz="1500">
                <a:solidFill>
                  <a:srgbClr val="E2E6E9"/>
                </a:solidFill>
                <a:latin typeface="adonis-web"/>
                <a:ea typeface="adonis-web"/>
                <a:cs typeface="adonis-web"/>
                <a:sym typeface="adonis-web"/>
              </a:defRPr>
            </a:lvl1pPr>
          </a:lstStyle>
          <a:p>
            <a:endParaRPr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6"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137" name="Shape 0"/>
          <p:cNvSpPr/>
          <p:nvPr/>
        </p:nvSpPr>
        <p:spPr>
          <a:xfrm>
            <a:off x="0" y="0"/>
            <a:ext cx="14630400" cy="8229600"/>
          </a:xfrm>
          <a:prstGeom prst="rect">
            <a:avLst/>
          </a:prstGeom>
          <a:solidFill>
            <a:srgbClr val="09151A">
              <a:alpha val="75000"/>
            </a:srgbClr>
          </a:solidFill>
          <a:ln w="12700">
            <a:miter lim="400000"/>
          </a:ln>
        </p:spPr>
        <p:txBody>
          <a:bodyPr lIns="45719" rIns="45719"/>
          <a:lstStyle/>
          <a:p>
            <a:endParaRPr/>
          </a:p>
        </p:txBody>
      </p:sp>
      <p:pic>
        <p:nvPicPr>
          <p:cNvPr id="138" name="Image 1" descr="Image 1"/>
          <p:cNvPicPr>
            <a:picLocks noChangeAspect="1"/>
          </p:cNvPicPr>
          <p:nvPr/>
        </p:nvPicPr>
        <p:blipFill>
          <a:blip r:embed="rId3"/>
          <a:stretch>
            <a:fillRect/>
          </a:stretch>
        </p:blipFill>
        <p:spPr>
          <a:xfrm>
            <a:off x="2517695" y="2674262"/>
            <a:ext cx="4526400" cy="2880837"/>
          </a:xfrm>
          <a:prstGeom prst="rect">
            <a:avLst/>
          </a:prstGeom>
          <a:ln w="12700">
            <a:miter lim="400000"/>
          </a:ln>
        </p:spPr>
      </p:pic>
      <p:sp>
        <p:nvSpPr>
          <p:cNvPr id="139" name="Text 1"/>
          <p:cNvSpPr txBox="1"/>
          <p:nvPr/>
        </p:nvSpPr>
        <p:spPr>
          <a:xfrm>
            <a:off x="7639406" y="2245995"/>
            <a:ext cx="2835175" cy="76567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5400"/>
              </a:lnSpc>
              <a:defRPr sz="4300">
                <a:solidFill>
                  <a:srgbClr val="F5F0F0"/>
                </a:solidFill>
                <a:latin typeface="adonis-web"/>
                <a:ea typeface="adonis-web"/>
                <a:cs typeface="adonis-web"/>
                <a:sym typeface="adonis-web"/>
              </a:defRPr>
            </a:lvl1pPr>
          </a:lstStyle>
          <a:p>
            <a:r>
              <a:t>ANN PLOT</a:t>
            </a:r>
          </a:p>
        </p:txBody>
      </p:sp>
      <p:sp>
        <p:nvSpPr>
          <p:cNvPr id="140" name="Text 2"/>
          <p:cNvSpPr txBox="1"/>
          <p:nvPr/>
        </p:nvSpPr>
        <p:spPr>
          <a:xfrm>
            <a:off x="7639406" y="3162537"/>
            <a:ext cx="4434960" cy="31586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E2E6E9"/>
                </a:solidFill>
                <a:latin typeface="adonis-web"/>
                <a:ea typeface="adonis-web"/>
                <a:cs typeface="adonis-web"/>
                <a:sym typeface="adonis-web"/>
              </a:defRPr>
            </a:lvl1pPr>
          </a:lstStyle>
          <a:p>
            <a:r>
              <a:t>In our model the accuracy by using ANN is 64%. the relationships between the input features and the target variable can be adequately described by linear functions. In this scenario, it's reasonable to expect that simpler models like linear regression might perform as well as, if not better than, more complex models such as Artificial Neural Networks (ANNs).</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143" name="Shape 0"/>
          <p:cNvSpPr/>
          <p:nvPr/>
        </p:nvSpPr>
        <p:spPr>
          <a:xfrm>
            <a:off x="0" y="0"/>
            <a:ext cx="14630400" cy="8232934"/>
          </a:xfrm>
          <a:prstGeom prst="rect">
            <a:avLst/>
          </a:prstGeom>
          <a:solidFill>
            <a:srgbClr val="09151A">
              <a:alpha val="75000"/>
            </a:srgbClr>
          </a:solidFill>
          <a:ln w="12700">
            <a:miter lim="400000"/>
          </a:ln>
        </p:spPr>
        <p:txBody>
          <a:bodyPr lIns="45719" rIns="45719"/>
          <a:lstStyle/>
          <a:p>
            <a:endParaRPr/>
          </a:p>
        </p:txBody>
      </p:sp>
      <p:pic>
        <p:nvPicPr>
          <p:cNvPr id="144" name="Image 1" descr="Image 1"/>
          <p:cNvPicPr>
            <a:picLocks noChangeAspect="1"/>
          </p:cNvPicPr>
          <p:nvPr/>
        </p:nvPicPr>
        <p:blipFill>
          <a:blip r:embed="rId3"/>
          <a:stretch>
            <a:fillRect/>
          </a:stretch>
        </p:blipFill>
        <p:spPr>
          <a:xfrm>
            <a:off x="0" y="0"/>
            <a:ext cx="14630400" cy="2594849"/>
          </a:xfrm>
          <a:prstGeom prst="rect">
            <a:avLst/>
          </a:prstGeom>
          <a:ln w="12700">
            <a:miter lim="400000"/>
          </a:ln>
        </p:spPr>
      </p:pic>
      <p:sp>
        <p:nvSpPr>
          <p:cNvPr id="145" name="Text 1"/>
          <p:cNvSpPr txBox="1"/>
          <p:nvPr/>
        </p:nvSpPr>
        <p:spPr>
          <a:xfrm>
            <a:off x="2878811" y="3165633"/>
            <a:ext cx="8745102" cy="7264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5100"/>
              </a:lnSpc>
              <a:defRPr sz="4000">
                <a:solidFill>
                  <a:srgbClr val="F5F0F0"/>
                </a:solidFill>
                <a:latin typeface="adonis-web"/>
                <a:ea typeface="adonis-web"/>
                <a:cs typeface="adonis-web"/>
                <a:sym typeface="adonis-web"/>
              </a:defRPr>
            </a:lvl1pPr>
          </a:lstStyle>
          <a:p>
            <a:r>
              <a:t>Conclusion and Future Considerations</a:t>
            </a:r>
          </a:p>
        </p:txBody>
      </p:sp>
      <p:sp>
        <p:nvSpPr>
          <p:cNvPr id="146" name="Shape 2"/>
          <p:cNvSpPr/>
          <p:nvPr/>
        </p:nvSpPr>
        <p:spPr>
          <a:xfrm>
            <a:off x="2833091" y="4125634"/>
            <a:ext cx="2849643" cy="3536514"/>
          </a:xfrm>
          <a:prstGeom prst="roundRect">
            <a:avLst>
              <a:gd name="adj" fmla="val 3278"/>
            </a:avLst>
          </a:prstGeom>
          <a:solidFill>
            <a:srgbClr val="003180"/>
          </a:solidFill>
          <a:ln w="7620">
            <a:solidFill>
              <a:srgbClr val="194A99"/>
            </a:solidFill>
          </a:ln>
        </p:spPr>
        <p:txBody>
          <a:bodyPr lIns="45719" rIns="45719"/>
          <a:lstStyle/>
          <a:p>
            <a:endParaRPr/>
          </a:p>
        </p:txBody>
      </p:sp>
      <p:sp>
        <p:nvSpPr>
          <p:cNvPr id="147" name="Text 3"/>
          <p:cNvSpPr txBox="1"/>
          <p:nvPr/>
        </p:nvSpPr>
        <p:spPr>
          <a:xfrm>
            <a:off x="3093957" y="4340781"/>
            <a:ext cx="1360747" cy="4038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500"/>
              </a:lnSpc>
              <a:defRPr sz="2000">
                <a:solidFill>
                  <a:srgbClr val="E2E6E9"/>
                </a:solidFill>
                <a:latin typeface="adonis-web"/>
                <a:ea typeface="adonis-web"/>
                <a:cs typeface="adonis-web"/>
                <a:sym typeface="adonis-web"/>
              </a:defRPr>
            </a:lvl1pPr>
          </a:lstStyle>
          <a:p>
            <a:r>
              <a:t>Conclusion</a:t>
            </a:r>
          </a:p>
        </p:txBody>
      </p:sp>
      <p:sp>
        <p:nvSpPr>
          <p:cNvPr id="148" name="Text 4"/>
          <p:cNvSpPr txBox="1"/>
          <p:nvPr/>
        </p:nvSpPr>
        <p:spPr>
          <a:xfrm>
            <a:off x="3093957" y="4789527"/>
            <a:ext cx="2327911" cy="30439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600"/>
              </a:lnSpc>
              <a:defRPr sz="1600">
                <a:solidFill>
                  <a:srgbClr val="E2E6E9"/>
                </a:solidFill>
                <a:latin typeface="adonis-web"/>
                <a:ea typeface="adonis-web"/>
                <a:cs typeface="adonis-web"/>
                <a:sym typeface="adonis-web"/>
              </a:defRPr>
            </a:lvl1pPr>
          </a:lstStyle>
          <a:p>
            <a:r>
              <a:t>Accurate energy consumption prediction using machine learning techniques, such as KNN and ANN, can significantly improve resource planning, cost optimization, and sustainability efforts.</a:t>
            </a:r>
          </a:p>
        </p:txBody>
      </p:sp>
      <p:sp>
        <p:nvSpPr>
          <p:cNvPr id="149" name="Shape 5"/>
          <p:cNvSpPr/>
          <p:nvPr/>
        </p:nvSpPr>
        <p:spPr>
          <a:xfrm>
            <a:off x="5890259" y="4125634"/>
            <a:ext cx="2849643" cy="3536514"/>
          </a:xfrm>
          <a:prstGeom prst="roundRect">
            <a:avLst>
              <a:gd name="adj" fmla="val 3278"/>
            </a:avLst>
          </a:prstGeom>
          <a:solidFill>
            <a:srgbClr val="003180"/>
          </a:solidFill>
          <a:ln w="7620">
            <a:solidFill>
              <a:srgbClr val="194A99"/>
            </a:solidFill>
          </a:ln>
        </p:spPr>
        <p:txBody>
          <a:bodyPr lIns="45719" rIns="45719"/>
          <a:lstStyle/>
          <a:p>
            <a:endParaRPr/>
          </a:p>
        </p:txBody>
      </p:sp>
      <p:sp>
        <p:nvSpPr>
          <p:cNvPr id="150" name="Text 6"/>
          <p:cNvSpPr txBox="1"/>
          <p:nvPr/>
        </p:nvSpPr>
        <p:spPr>
          <a:xfrm>
            <a:off x="6151126" y="4340781"/>
            <a:ext cx="2603089" cy="4038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500"/>
              </a:lnSpc>
              <a:defRPr sz="2000">
                <a:solidFill>
                  <a:srgbClr val="E2E6E9"/>
                </a:solidFill>
                <a:latin typeface="adonis-web"/>
                <a:ea typeface="adonis-web"/>
                <a:cs typeface="adonis-web"/>
                <a:sym typeface="adonis-web"/>
              </a:defRPr>
            </a:lvl1pPr>
          </a:lstStyle>
          <a:p>
            <a:r>
              <a:t>Future Considerations</a:t>
            </a:r>
          </a:p>
        </p:txBody>
      </p:sp>
      <p:sp>
        <p:nvSpPr>
          <p:cNvPr id="151" name="Text 7"/>
          <p:cNvSpPr txBox="1"/>
          <p:nvPr/>
        </p:nvSpPr>
        <p:spPr>
          <a:xfrm>
            <a:off x="6151126" y="4789527"/>
            <a:ext cx="2327911" cy="23835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600"/>
              </a:lnSpc>
              <a:defRPr sz="1600">
                <a:solidFill>
                  <a:srgbClr val="E2E6E9"/>
                </a:solidFill>
                <a:latin typeface="adonis-web"/>
                <a:ea typeface="adonis-web"/>
                <a:cs typeface="adonis-web"/>
                <a:sym typeface="adonis-web"/>
              </a:defRPr>
            </a:lvl1pPr>
          </a:lstStyle>
          <a:p>
            <a:r>
              <a:t>Integrating additional data sources, such as weather patterns and socioeconomic factors, can further enhance the predictive accuracy of these models.</a:t>
            </a:r>
          </a:p>
        </p:txBody>
      </p:sp>
      <p:sp>
        <p:nvSpPr>
          <p:cNvPr id="152" name="Shape 8"/>
          <p:cNvSpPr/>
          <p:nvPr/>
        </p:nvSpPr>
        <p:spPr>
          <a:xfrm>
            <a:off x="8947428" y="4125634"/>
            <a:ext cx="2849643" cy="3536514"/>
          </a:xfrm>
          <a:prstGeom prst="roundRect">
            <a:avLst>
              <a:gd name="adj" fmla="val 3278"/>
            </a:avLst>
          </a:prstGeom>
          <a:solidFill>
            <a:srgbClr val="003180"/>
          </a:solidFill>
          <a:ln w="7620">
            <a:solidFill>
              <a:srgbClr val="194A99"/>
            </a:solidFill>
          </a:ln>
        </p:spPr>
        <p:txBody>
          <a:bodyPr lIns="45719" rIns="45719"/>
          <a:lstStyle/>
          <a:p>
            <a:endParaRPr/>
          </a:p>
        </p:txBody>
      </p:sp>
      <p:sp>
        <p:nvSpPr>
          <p:cNvPr id="153" name="Text 9"/>
          <p:cNvSpPr txBox="1"/>
          <p:nvPr/>
        </p:nvSpPr>
        <p:spPr>
          <a:xfrm>
            <a:off x="9208294" y="4340781"/>
            <a:ext cx="2222089" cy="4038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500"/>
              </a:lnSpc>
              <a:defRPr sz="2000">
                <a:solidFill>
                  <a:srgbClr val="E2E6E9"/>
                </a:solidFill>
                <a:latin typeface="adonis-web"/>
                <a:ea typeface="adonis-web"/>
                <a:cs typeface="adonis-web"/>
                <a:sym typeface="adonis-web"/>
              </a:defRPr>
            </a:lvl1pPr>
          </a:lstStyle>
          <a:p>
            <a:r>
              <a:t>Ongoing Research</a:t>
            </a:r>
          </a:p>
        </p:txBody>
      </p:sp>
      <p:sp>
        <p:nvSpPr>
          <p:cNvPr id="154" name="Text 10"/>
          <p:cNvSpPr txBox="1"/>
          <p:nvPr/>
        </p:nvSpPr>
        <p:spPr>
          <a:xfrm>
            <a:off x="9208294" y="4789527"/>
            <a:ext cx="2327911" cy="23835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600"/>
              </a:lnSpc>
              <a:defRPr sz="1600">
                <a:solidFill>
                  <a:srgbClr val="E2E6E9"/>
                </a:solidFill>
                <a:latin typeface="adonis-web"/>
                <a:ea typeface="adonis-web"/>
                <a:cs typeface="adonis-web"/>
                <a:sym typeface="adonis-web"/>
              </a:defRPr>
            </a:lvl1pPr>
          </a:lstStyle>
          <a:p>
            <a:r>
              <a:t>Exploring ensemble methods and deep learning architectures can lead to even more robust and reliable energy consumption forecasting models.</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6"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157" name="Shape 0"/>
          <p:cNvSpPr/>
          <p:nvPr/>
        </p:nvSpPr>
        <p:spPr>
          <a:xfrm>
            <a:off x="0" y="0"/>
            <a:ext cx="14630400" cy="8229600"/>
          </a:xfrm>
          <a:prstGeom prst="rect">
            <a:avLst/>
          </a:prstGeom>
          <a:solidFill>
            <a:srgbClr val="09151A">
              <a:alpha val="75000"/>
            </a:srgbClr>
          </a:solidFill>
          <a:ln w="12700">
            <a:miter lim="400000"/>
          </a:ln>
        </p:spPr>
        <p:txBody>
          <a:bodyPr lIns="45719" rIns="45719"/>
          <a:lstStyle/>
          <a:p>
            <a:endParaRPr/>
          </a:p>
        </p:txBody>
      </p:sp>
      <p:sp>
        <p:nvSpPr>
          <p:cNvPr id="158" name="Text 3"/>
          <p:cNvSpPr txBox="1"/>
          <p:nvPr/>
        </p:nvSpPr>
        <p:spPr>
          <a:xfrm>
            <a:off x="2563415" y="3867506"/>
            <a:ext cx="5558742" cy="7656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5400"/>
              </a:lnSpc>
              <a:defRPr sz="4300">
                <a:solidFill>
                  <a:srgbClr val="F5F0F0"/>
                </a:solidFill>
                <a:latin typeface="adonis-web"/>
                <a:ea typeface="adonis-web"/>
                <a:cs typeface="adonis-web"/>
                <a:sym typeface="adonis-web"/>
              </a:defRPr>
            </a:lvl1pPr>
          </a:lstStyle>
          <a:p>
            <a:r>
              <a:t>                  Thank You </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33" name="Shape 0"/>
          <p:cNvSpPr/>
          <p:nvPr/>
        </p:nvSpPr>
        <p:spPr>
          <a:xfrm>
            <a:off x="0" y="0"/>
            <a:ext cx="14630400" cy="8229600"/>
          </a:xfrm>
          <a:prstGeom prst="rect">
            <a:avLst/>
          </a:prstGeom>
          <a:solidFill>
            <a:srgbClr val="09151A">
              <a:alpha val="75000"/>
            </a:srgbClr>
          </a:solidFill>
          <a:ln w="12700">
            <a:miter lim="400000"/>
          </a:ln>
        </p:spPr>
        <p:txBody>
          <a:bodyPr lIns="45719" rIns="45719"/>
          <a:lstStyle/>
          <a:p>
            <a:endParaRPr/>
          </a:p>
        </p:txBody>
      </p:sp>
      <p:pic>
        <p:nvPicPr>
          <p:cNvPr id="34" name="Image 1" descr="Image 1"/>
          <p:cNvPicPr>
            <a:picLocks noChangeAspect="1"/>
          </p:cNvPicPr>
          <p:nvPr/>
        </p:nvPicPr>
        <p:blipFill>
          <a:blip r:embed="rId3"/>
          <a:stretch>
            <a:fillRect/>
          </a:stretch>
        </p:blipFill>
        <p:spPr>
          <a:xfrm>
            <a:off x="-7621" y="0"/>
            <a:ext cx="3657601" cy="8229600"/>
          </a:xfrm>
          <a:prstGeom prst="rect">
            <a:avLst/>
          </a:prstGeom>
          <a:ln w="12700">
            <a:miter lim="400000"/>
          </a:ln>
        </p:spPr>
      </p:pic>
      <p:sp>
        <p:nvSpPr>
          <p:cNvPr id="35" name="Text 1"/>
          <p:cNvSpPr txBox="1"/>
          <p:nvPr/>
        </p:nvSpPr>
        <p:spPr>
          <a:xfrm>
            <a:off x="4536518" y="1515666"/>
            <a:ext cx="8300175" cy="76567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5400"/>
              </a:lnSpc>
              <a:defRPr sz="4300">
                <a:solidFill>
                  <a:srgbClr val="F5F0F0"/>
                </a:solidFill>
                <a:latin typeface="adonis-web"/>
                <a:ea typeface="adonis-web"/>
                <a:cs typeface="adonis-web"/>
                <a:sym typeface="adonis-web"/>
              </a:defRPr>
            </a:lvl1pPr>
          </a:lstStyle>
          <a:p>
            <a:r>
              <a:t>Importance of Accurate Prediction</a:t>
            </a:r>
          </a:p>
        </p:txBody>
      </p:sp>
      <p:sp>
        <p:nvSpPr>
          <p:cNvPr id="36" name="Shape 2"/>
          <p:cNvSpPr/>
          <p:nvPr/>
        </p:nvSpPr>
        <p:spPr>
          <a:xfrm>
            <a:off x="4490799" y="2716887"/>
            <a:ext cx="499944" cy="499944"/>
          </a:xfrm>
          <a:prstGeom prst="roundRect">
            <a:avLst>
              <a:gd name="adj" fmla="val 20000"/>
            </a:avLst>
          </a:prstGeom>
          <a:solidFill>
            <a:srgbClr val="003180"/>
          </a:solidFill>
          <a:ln w="7620">
            <a:solidFill>
              <a:srgbClr val="194A99"/>
            </a:solidFill>
          </a:ln>
        </p:spPr>
        <p:txBody>
          <a:bodyPr lIns="45719" rIns="45719"/>
          <a:lstStyle/>
          <a:p>
            <a:endParaRPr/>
          </a:p>
        </p:txBody>
      </p:sp>
      <p:sp>
        <p:nvSpPr>
          <p:cNvPr id="37" name="Text 3"/>
          <p:cNvSpPr txBox="1"/>
          <p:nvPr/>
        </p:nvSpPr>
        <p:spPr>
          <a:xfrm>
            <a:off x="4596880" y="2758558"/>
            <a:ext cx="287783" cy="492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200"/>
              </a:lnSpc>
              <a:defRPr sz="2600">
                <a:solidFill>
                  <a:srgbClr val="E2E6E9"/>
                </a:solidFill>
                <a:latin typeface="adonis-web"/>
                <a:ea typeface="adonis-web"/>
                <a:cs typeface="adonis-web"/>
                <a:sym typeface="adonis-web"/>
              </a:defRPr>
            </a:lvl1pPr>
          </a:lstStyle>
          <a:p>
            <a:r>
              <a:t>1</a:t>
            </a:r>
          </a:p>
        </p:txBody>
      </p:sp>
      <p:sp>
        <p:nvSpPr>
          <p:cNvPr id="38" name="Text 4"/>
          <p:cNvSpPr txBox="1"/>
          <p:nvPr/>
        </p:nvSpPr>
        <p:spPr>
          <a:xfrm>
            <a:off x="5258632" y="2793206"/>
            <a:ext cx="2461467" cy="4270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a:solidFill>
                  <a:srgbClr val="E2E6E9"/>
                </a:solidFill>
                <a:latin typeface="adonis-web"/>
                <a:ea typeface="adonis-web"/>
                <a:cs typeface="adonis-web"/>
                <a:sym typeface="adonis-web"/>
              </a:defRPr>
            </a:lvl1pPr>
          </a:lstStyle>
          <a:p>
            <a:r>
              <a:t>Resource Allocation</a:t>
            </a:r>
          </a:p>
        </p:txBody>
      </p:sp>
      <p:sp>
        <p:nvSpPr>
          <p:cNvPr id="39" name="Text 5"/>
          <p:cNvSpPr txBox="1"/>
          <p:nvPr/>
        </p:nvSpPr>
        <p:spPr>
          <a:xfrm>
            <a:off x="5258632" y="3273623"/>
            <a:ext cx="3728562" cy="17870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E2E6E9"/>
                </a:solidFill>
                <a:latin typeface="adonis-web"/>
                <a:ea typeface="adonis-web"/>
                <a:cs typeface="adonis-web"/>
                <a:sym typeface="adonis-web"/>
              </a:defRPr>
            </a:lvl1pPr>
          </a:lstStyle>
          <a:p>
            <a:r>
              <a:t>Accurate energy consumption prediction enables optimal allocation of resources, such as electricity, fuel, and infrastructure, to meet demand efficiently.</a:t>
            </a:r>
          </a:p>
        </p:txBody>
      </p:sp>
      <p:sp>
        <p:nvSpPr>
          <p:cNvPr id="40" name="Shape 6"/>
          <p:cNvSpPr/>
          <p:nvPr/>
        </p:nvSpPr>
        <p:spPr>
          <a:xfrm>
            <a:off x="9255084" y="2716887"/>
            <a:ext cx="499944" cy="499944"/>
          </a:xfrm>
          <a:prstGeom prst="roundRect">
            <a:avLst>
              <a:gd name="adj" fmla="val 20000"/>
            </a:avLst>
          </a:prstGeom>
          <a:solidFill>
            <a:srgbClr val="003180"/>
          </a:solidFill>
          <a:ln w="7620">
            <a:solidFill>
              <a:srgbClr val="194A99"/>
            </a:solidFill>
          </a:ln>
        </p:spPr>
        <p:txBody>
          <a:bodyPr lIns="45719" rIns="45719"/>
          <a:lstStyle/>
          <a:p>
            <a:endParaRPr/>
          </a:p>
        </p:txBody>
      </p:sp>
      <p:sp>
        <p:nvSpPr>
          <p:cNvPr id="41" name="Text 7"/>
          <p:cNvSpPr txBox="1"/>
          <p:nvPr/>
        </p:nvSpPr>
        <p:spPr>
          <a:xfrm>
            <a:off x="9361166" y="2758558"/>
            <a:ext cx="287783" cy="492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200"/>
              </a:lnSpc>
              <a:defRPr sz="2600">
                <a:solidFill>
                  <a:srgbClr val="E2E6E9"/>
                </a:solidFill>
                <a:latin typeface="adonis-web"/>
                <a:ea typeface="adonis-web"/>
                <a:cs typeface="adonis-web"/>
                <a:sym typeface="adonis-web"/>
              </a:defRPr>
            </a:lvl1pPr>
          </a:lstStyle>
          <a:p>
            <a:r>
              <a:t>2</a:t>
            </a:r>
          </a:p>
        </p:txBody>
      </p:sp>
      <p:sp>
        <p:nvSpPr>
          <p:cNvPr id="42" name="Text 8"/>
          <p:cNvSpPr txBox="1"/>
          <p:nvPr/>
        </p:nvSpPr>
        <p:spPr>
          <a:xfrm>
            <a:off x="10022918" y="2793206"/>
            <a:ext cx="2208831" cy="4270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a:solidFill>
                  <a:srgbClr val="E2E6E9"/>
                </a:solidFill>
                <a:latin typeface="adonis-web"/>
                <a:ea typeface="adonis-web"/>
                <a:cs typeface="adonis-web"/>
                <a:sym typeface="adonis-web"/>
              </a:defRPr>
            </a:lvl1pPr>
          </a:lstStyle>
          <a:p>
            <a:r>
              <a:t>Cost Optimization</a:t>
            </a:r>
          </a:p>
        </p:txBody>
      </p:sp>
      <p:sp>
        <p:nvSpPr>
          <p:cNvPr id="43" name="Text 9"/>
          <p:cNvSpPr txBox="1"/>
          <p:nvPr/>
        </p:nvSpPr>
        <p:spPr>
          <a:xfrm>
            <a:off x="10022918" y="3273623"/>
            <a:ext cx="3728562" cy="14441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E2E6E9"/>
                </a:solidFill>
                <a:latin typeface="adonis-web"/>
                <a:ea typeface="adonis-web"/>
                <a:cs typeface="adonis-web"/>
                <a:sym typeface="adonis-web"/>
              </a:defRPr>
            </a:lvl1pPr>
          </a:lstStyle>
          <a:p>
            <a:r>
              <a:t>Precise forecasting can help reduce energy costs by identifying opportunities for conservation and strategic procurement.</a:t>
            </a:r>
          </a:p>
        </p:txBody>
      </p:sp>
      <p:sp>
        <p:nvSpPr>
          <p:cNvPr id="44" name="Shape 10"/>
          <p:cNvSpPr/>
          <p:nvPr/>
        </p:nvSpPr>
        <p:spPr>
          <a:xfrm>
            <a:off x="4490799" y="5446395"/>
            <a:ext cx="499944" cy="499944"/>
          </a:xfrm>
          <a:prstGeom prst="roundRect">
            <a:avLst>
              <a:gd name="adj" fmla="val 20000"/>
            </a:avLst>
          </a:prstGeom>
          <a:solidFill>
            <a:srgbClr val="003180"/>
          </a:solidFill>
          <a:ln w="7620">
            <a:solidFill>
              <a:srgbClr val="194A99"/>
            </a:solidFill>
          </a:ln>
        </p:spPr>
        <p:txBody>
          <a:bodyPr lIns="45719" rIns="45719"/>
          <a:lstStyle/>
          <a:p>
            <a:endParaRPr/>
          </a:p>
        </p:txBody>
      </p:sp>
      <p:sp>
        <p:nvSpPr>
          <p:cNvPr id="45" name="Text 11"/>
          <p:cNvSpPr txBox="1"/>
          <p:nvPr/>
        </p:nvSpPr>
        <p:spPr>
          <a:xfrm>
            <a:off x="4596880" y="5488066"/>
            <a:ext cx="287783" cy="492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200"/>
              </a:lnSpc>
              <a:defRPr sz="2600">
                <a:solidFill>
                  <a:srgbClr val="E2E6E9"/>
                </a:solidFill>
                <a:latin typeface="adonis-web"/>
                <a:ea typeface="adonis-web"/>
                <a:cs typeface="adonis-web"/>
                <a:sym typeface="adonis-web"/>
              </a:defRPr>
            </a:lvl1pPr>
          </a:lstStyle>
          <a:p>
            <a:r>
              <a:t>3</a:t>
            </a:r>
          </a:p>
        </p:txBody>
      </p:sp>
      <p:sp>
        <p:nvSpPr>
          <p:cNvPr id="46" name="Text 12"/>
          <p:cNvSpPr txBox="1"/>
          <p:nvPr/>
        </p:nvSpPr>
        <p:spPr>
          <a:xfrm>
            <a:off x="5258632" y="5522714"/>
            <a:ext cx="1675562" cy="4270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a:solidFill>
                  <a:srgbClr val="E2E6E9"/>
                </a:solidFill>
                <a:latin typeface="adonis-web"/>
                <a:ea typeface="adonis-web"/>
                <a:cs typeface="adonis-web"/>
                <a:sym typeface="adonis-web"/>
              </a:defRPr>
            </a:lvl1pPr>
          </a:lstStyle>
          <a:p>
            <a:r>
              <a:t>Sustainability</a:t>
            </a:r>
          </a:p>
        </p:txBody>
      </p:sp>
      <p:sp>
        <p:nvSpPr>
          <p:cNvPr id="47" name="Text 13"/>
          <p:cNvSpPr txBox="1"/>
          <p:nvPr/>
        </p:nvSpPr>
        <p:spPr>
          <a:xfrm>
            <a:off x="5258632" y="6003130"/>
            <a:ext cx="8492848" cy="7583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E2E6E9"/>
                </a:solidFill>
                <a:latin typeface="adonis-web"/>
                <a:ea typeface="adonis-web"/>
                <a:cs typeface="adonis-web"/>
                <a:sym typeface="adonis-web"/>
              </a:defRPr>
            </a:lvl1pPr>
          </a:lstStyle>
          <a:p>
            <a:r>
              <a:t>Accurate prediction supports the transition to renewable energy sources and the implementation of energy-efficient technologies.</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50" name="Shape 0"/>
          <p:cNvSpPr/>
          <p:nvPr/>
        </p:nvSpPr>
        <p:spPr>
          <a:xfrm>
            <a:off x="0" y="0"/>
            <a:ext cx="14630400" cy="8229600"/>
          </a:xfrm>
          <a:prstGeom prst="rect">
            <a:avLst/>
          </a:prstGeom>
          <a:solidFill>
            <a:srgbClr val="09151A">
              <a:alpha val="75000"/>
            </a:srgbClr>
          </a:solidFill>
          <a:ln w="12700">
            <a:miter lim="400000"/>
          </a:ln>
        </p:spPr>
        <p:txBody>
          <a:bodyPr lIns="45719" rIns="45719"/>
          <a:lstStyle/>
          <a:p>
            <a:endParaRPr/>
          </a:p>
        </p:txBody>
      </p:sp>
      <p:sp>
        <p:nvSpPr>
          <p:cNvPr id="51" name="Text 1"/>
          <p:cNvSpPr txBox="1"/>
          <p:nvPr/>
        </p:nvSpPr>
        <p:spPr>
          <a:xfrm>
            <a:off x="2563415" y="1518285"/>
            <a:ext cx="9503452" cy="145147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5400"/>
              </a:lnSpc>
              <a:defRPr sz="4300">
                <a:solidFill>
                  <a:srgbClr val="F5F0F0"/>
                </a:solidFill>
                <a:latin typeface="adonis-web"/>
                <a:ea typeface="adonis-web"/>
                <a:cs typeface="adonis-web"/>
                <a:sym typeface="adonis-web"/>
              </a:defRPr>
            </a:lvl1pPr>
          </a:lstStyle>
          <a:p>
            <a:r>
              <a:t>Overview of Machine Learning Techniques</a:t>
            </a:r>
          </a:p>
        </p:txBody>
      </p:sp>
      <p:sp>
        <p:nvSpPr>
          <p:cNvPr id="52" name="Text 2"/>
          <p:cNvSpPr txBox="1"/>
          <p:nvPr/>
        </p:nvSpPr>
        <p:spPr>
          <a:xfrm>
            <a:off x="2563415" y="3462456"/>
            <a:ext cx="2745106" cy="7699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2100">
                <a:solidFill>
                  <a:srgbClr val="F5F0F0"/>
                </a:solidFill>
                <a:latin typeface="adonis-web"/>
                <a:ea typeface="adonis-web"/>
                <a:cs typeface="adonis-web"/>
                <a:sym typeface="adonis-web"/>
              </a:defRPr>
            </a:lvl1pPr>
          </a:lstStyle>
          <a:p>
            <a:r>
              <a:t>K-Nearest Neighbors (KNN)</a:t>
            </a:r>
          </a:p>
        </p:txBody>
      </p:sp>
      <p:sp>
        <p:nvSpPr>
          <p:cNvPr id="53" name="Text 3"/>
          <p:cNvSpPr txBox="1"/>
          <p:nvPr/>
        </p:nvSpPr>
        <p:spPr>
          <a:xfrm>
            <a:off x="2563415" y="4379000"/>
            <a:ext cx="2745106" cy="21299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E2E6E9"/>
                </a:solidFill>
                <a:latin typeface="adonis-web"/>
                <a:ea typeface="adonis-web"/>
                <a:cs typeface="adonis-web"/>
                <a:sym typeface="adonis-web"/>
              </a:defRPr>
            </a:lvl1pPr>
          </a:lstStyle>
          <a:p>
            <a:r>
              <a:t>KNN is a non-parametric, instance-based learning algorithm that predicts energy consumption by analyzing the similarity of historical data.</a:t>
            </a:r>
          </a:p>
        </p:txBody>
      </p:sp>
      <p:sp>
        <p:nvSpPr>
          <p:cNvPr id="54" name="Text 4"/>
          <p:cNvSpPr txBox="1"/>
          <p:nvPr/>
        </p:nvSpPr>
        <p:spPr>
          <a:xfrm>
            <a:off x="5949553" y="3462456"/>
            <a:ext cx="2745106" cy="7699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2100">
                <a:solidFill>
                  <a:srgbClr val="F5F0F0"/>
                </a:solidFill>
                <a:latin typeface="adonis-web"/>
                <a:ea typeface="adonis-web"/>
                <a:cs typeface="adonis-web"/>
                <a:sym typeface="adonis-web"/>
              </a:defRPr>
            </a:lvl1pPr>
          </a:lstStyle>
          <a:p>
            <a:r>
              <a:t>Artificial Neural Network (ANN)</a:t>
            </a:r>
          </a:p>
        </p:txBody>
      </p:sp>
      <p:sp>
        <p:nvSpPr>
          <p:cNvPr id="55" name="Text 5"/>
          <p:cNvSpPr txBox="1"/>
          <p:nvPr/>
        </p:nvSpPr>
        <p:spPr>
          <a:xfrm>
            <a:off x="5949553" y="4379000"/>
            <a:ext cx="2745106" cy="21299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E2E6E9"/>
                </a:solidFill>
                <a:latin typeface="adonis-web"/>
                <a:ea typeface="adonis-web"/>
                <a:cs typeface="adonis-web"/>
                <a:sym typeface="adonis-web"/>
              </a:defRPr>
            </a:lvl1pPr>
          </a:lstStyle>
          <a:p>
            <a:r>
              <a:t>ANN is a powerful, biologically-inspired machine learning model that can capture complex, non-linear relationships in energy consumption data.</a:t>
            </a:r>
          </a:p>
        </p:txBody>
      </p:sp>
      <p:sp>
        <p:nvSpPr>
          <p:cNvPr id="56" name="Text 6"/>
          <p:cNvSpPr txBox="1"/>
          <p:nvPr/>
        </p:nvSpPr>
        <p:spPr>
          <a:xfrm>
            <a:off x="9335690" y="3462456"/>
            <a:ext cx="2745106" cy="7699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2100">
                <a:solidFill>
                  <a:srgbClr val="F5F0F0"/>
                </a:solidFill>
                <a:latin typeface="adonis-web"/>
                <a:ea typeface="adonis-web"/>
                <a:cs typeface="adonis-web"/>
                <a:sym typeface="adonis-web"/>
              </a:defRPr>
            </a:lvl1pPr>
          </a:lstStyle>
          <a:p>
            <a:r>
              <a:t>Comparative Advantages</a:t>
            </a:r>
          </a:p>
        </p:txBody>
      </p:sp>
      <p:sp>
        <p:nvSpPr>
          <p:cNvPr id="57" name="Text 7"/>
          <p:cNvSpPr txBox="1"/>
          <p:nvPr/>
        </p:nvSpPr>
        <p:spPr>
          <a:xfrm>
            <a:off x="9335690" y="4379000"/>
            <a:ext cx="2745106" cy="17870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E2E6E9"/>
                </a:solidFill>
                <a:latin typeface="adonis-web"/>
                <a:ea typeface="adonis-web"/>
                <a:cs typeface="adonis-web"/>
                <a:sym typeface="adonis-web"/>
              </a:defRPr>
            </a:lvl1pPr>
          </a:lstStyle>
          <a:p>
            <a:r>
              <a:t>KNN is intuitive and easy to implement, while ANN excels at handling large, complex datasets and identifying hidden patterns.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60" name="Shape 0"/>
          <p:cNvSpPr/>
          <p:nvPr/>
        </p:nvSpPr>
        <p:spPr>
          <a:xfrm>
            <a:off x="0" y="0"/>
            <a:ext cx="14630400" cy="8229600"/>
          </a:xfrm>
          <a:prstGeom prst="rect">
            <a:avLst/>
          </a:prstGeom>
          <a:solidFill>
            <a:srgbClr val="09151A">
              <a:alpha val="75000"/>
            </a:srgbClr>
          </a:solidFill>
          <a:ln w="12700">
            <a:miter lim="400000"/>
          </a:ln>
        </p:spPr>
        <p:txBody>
          <a:bodyPr lIns="45719" rIns="45719"/>
          <a:lstStyle/>
          <a:p>
            <a:endParaRPr/>
          </a:p>
        </p:txBody>
      </p:sp>
      <p:pic>
        <p:nvPicPr>
          <p:cNvPr id="61" name="Image 1" descr="Image 1"/>
          <p:cNvPicPr>
            <a:picLocks noChangeAspect="1"/>
          </p:cNvPicPr>
          <p:nvPr/>
        </p:nvPicPr>
        <p:blipFill>
          <a:blip r:embed="rId3"/>
          <a:stretch>
            <a:fillRect/>
          </a:stretch>
        </p:blipFill>
        <p:spPr>
          <a:xfrm>
            <a:off x="2517695" y="2826543"/>
            <a:ext cx="4526400" cy="2576275"/>
          </a:xfrm>
          <a:prstGeom prst="rect">
            <a:avLst/>
          </a:prstGeom>
          <a:ln w="12700">
            <a:miter lim="400000"/>
          </a:ln>
        </p:spPr>
      </p:pic>
      <p:sp>
        <p:nvSpPr>
          <p:cNvPr id="62" name="Text 1"/>
          <p:cNvSpPr txBox="1"/>
          <p:nvPr/>
        </p:nvSpPr>
        <p:spPr>
          <a:xfrm>
            <a:off x="7639406" y="2687360"/>
            <a:ext cx="4434960" cy="145147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5400"/>
              </a:lnSpc>
              <a:defRPr sz="4300">
                <a:solidFill>
                  <a:srgbClr val="F5F0F0"/>
                </a:solidFill>
                <a:latin typeface="adonis-web"/>
                <a:ea typeface="adonis-web"/>
                <a:cs typeface="adonis-web"/>
                <a:sym typeface="adonis-web"/>
              </a:defRPr>
            </a:lvl1pPr>
          </a:lstStyle>
          <a:p>
            <a:r>
              <a:t>DATASET DESCRIPTION</a:t>
            </a:r>
          </a:p>
        </p:txBody>
      </p:sp>
      <p:sp>
        <p:nvSpPr>
          <p:cNvPr id="63" name="Text 2"/>
          <p:cNvSpPr txBox="1"/>
          <p:nvPr/>
        </p:nvSpPr>
        <p:spPr>
          <a:xfrm>
            <a:off x="7639406" y="4298274"/>
            <a:ext cx="4434960" cy="7583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E2E6E9"/>
                </a:solidFill>
                <a:latin typeface="adonis-web"/>
                <a:ea typeface="adonis-web"/>
                <a:cs typeface="adonis-web"/>
                <a:sym typeface="adonis-web"/>
              </a:defRPr>
            </a:lvl1pPr>
          </a:lstStyle>
          <a:p>
            <a:r>
              <a:t>Our dataset consists of 57000 records with 3 feature (year, month, day).</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66" name="Shape 0"/>
          <p:cNvSpPr/>
          <p:nvPr/>
        </p:nvSpPr>
        <p:spPr>
          <a:xfrm>
            <a:off x="0" y="0"/>
            <a:ext cx="14630400" cy="8229600"/>
          </a:xfrm>
          <a:prstGeom prst="rect">
            <a:avLst/>
          </a:prstGeom>
          <a:solidFill>
            <a:srgbClr val="09151A">
              <a:alpha val="75000"/>
            </a:srgbClr>
          </a:solidFill>
          <a:ln w="12700">
            <a:miter lim="400000"/>
          </a:ln>
        </p:spPr>
        <p:txBody>
          <a:bodyPr lIns="45719" rIns="45719"/>
          <a:lstStyle/>
          <a:p>
            <a:endParaRPr/>
          </a:p>
        </p:txBody>
      </p:sp>
      <p:pic>
        <p:nvPicPr>
          <p:cNvPr id="67" name="Image 1" descr="Image 1"/>
          <p:cNvPicPr>
            <a:picLocks noChangeAspect="1"/>
          </p:cNvPicPr>
          <p:nvPr/>
        </p:nvPicPr>
        <p:blipFill>
          <a:blip r:embed="rId3"/>
          <a:stretch>
            <a:fillRect/>
          </a:stretch>
        </p:blipFill>
        <p:spPr>
          <a:xfrm>
            <a:off x="10980419" y="0"/>
            <a:ext cx="3657601" cy="8229600"/>
          </a:xfrm>
          <a:prstGeom prst="rect">
            <a:avLst/>
          </a:prstGeom>
          <a:ln w="12700">
            <a:miter lim="400000"/>
          </a:ln>
        </p:spPr>
      </p:pic>
      <p:sp>
        <p:nvSpPr>
          <p:cNvPr id="68" name="Text 1"/>
          <p:cNvSpPr txBox="1"/>
          <p:nvPr/>
        </p:nvSpPr>
        <p:spPr>
          <a:xfrm>
            <a:off x="878919" y="925472"/>
            <a:ext cx="9300113" cy="7656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5400"/>
              </a:lnSpc>
              <a:defRPr sz="4300">
                <a:solidFill>
                  <a:srgbClr val="F5F0F0"/>
                </a:solidFill>
                <a:latin typeface="adonis-web"/>
                <a:ea typeface="adonis-web"/>
                <a:cs typeface="adonis-web"/>
                <a:sym typeface="adonis-web"/>
              </a:defRPr>
            </a:lvl1pPr>
          </a:lstStyle>
          <a:p>
            <a:r>
              <a:t>K-Nearest Neighbors (KNN) Algorithm</a:t>
            </a:r>
          </a:p>
        </p:txBody>
      </p:sp>
      <p:sp>
        <p:nvSpPr>
          <p:cNvPr id="69" name="Shape 2"/>
          <p:cNvSpPr/>
          <p:nvPr/>
        </p:nvSpPr>
        <p:spPr>
          <a:xfrm>
            <a:off x="1144309" y="1953100"/>
            <a:ext cx="44411" cy="5351028"/>
          </a:xfrm>
          <a:prstGeom prst="roundRect">
            <a:avLst>
              <a:gd name="adj" fmla="val 50000"/>
            </a:avLst>
          </a:prstGeom>
          <a:solidFill>
            <a:srgbClr val="194A99"/>
          </a:solidFill>
          <a:ln w="12700">
            <a:miter lim="400000"/>
          </a:ln>
        </p:spPr>
        <p:txBody>
          <a:bodyPr lIns="45719" rIns="45719"/>
          <a:lstStyle/>
          <a:p>
            <a:endParaRPr/>
          </a:p>
        </p:txBody>
      </p:sp>
      <p:sp>
        <p:nvSpPr>
          <p:cNvPr id="70" name="Shape 3"/>
          <p:cNvSpPr/>
          <p:nvPr/>
        </p:nvSpPr>
        <p:spPr>
          <a:xfrm>
            <a:off x="1416427" y="2354401"/>
            <a:ext cx="777598" cy="44411"/>
          </a:xfrm>
          <a:prstGeom prst="roundRect">
            <a:avLst>
              <a:gd name="adj" fmla="val 50000"/>
            </a:avLst>
          </a:prstGeom>
          <a:solidFill>
            <a:srgbClr val="194A99"/>
          </a:solidFill>
          <a:ln w="12700">
            <a:miter lim="400000"/>
          </a:ln>
        </p:spPr>
        <p:txBody>
          <a:bodyPr lIns="45719" rIns="45719"/>
          <a:lstStyle/>
          <a:p>
            <a:endParaRPr/>
          </a:p>
        </p:txBody>
      </p:sp>
      <p:sp>
        <p:nvSpPr>
          <p:cNvPr id="71" name="Shape 4"/>
          <p:cNvSpPr/>
          <p:nvPr/>
        </p:nvSpPr>
        <p:spPr>
          <a:xfrm>
            <a:off x="916483" y="2126694"/>
            <a:ext cx="499944" cy="499944"/>
          </a:xfrm>
          <a:prstGeom prst="roundRect">
            <a:avLst>
              <a:gd name="adj" fmla="val 20000"/>
            </a:avLst>
          </a:prstGeom>
          <a:solidFill>
            <a:srgbClr val="003180"/>
          </a:solidFill>
          <a:ln w="7620">
            <a:solidFill>
              <a:srgbClr val="194A99"/>
            </a:solidFill>
          </a:ln>
        </p:spPr>
        <p:txBody>
          <a:bodyPr lIns="45719" rIns="45719"/>
          <a:lstStyle/>
          <a:p>
            <a:endParaRPr/>
          </a:p>
        </p:txBody>
      </p:sp>
      <p:sp>
        <p:nvSpPr>
          <p:cNvPr id="72" name="Text 5"/>
          <p:cNvSpPr txBox="1"/>
          <p:nvPr/>
        </p:nvSpPr>
        <p:spPr>
          <a:xfrm>
            <a:off x="1022564" y="2168366"/>
            <a:ext cx="287783" cy="492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200"/>
              </a:lnSpc>
              <a:defRPr sz="2600">
                <a:solidFill>
                  <a:srgbClr val="E2E6E9"/>
                </a:solidFill>
                <a:latin typeface="adonis-web"/>
                <a:ea typeface="adonis-web"/>
                <a:cs typeface="adonis-web"/>
                <a:sym typeface="adonis-web"/>
              </a:defRPr>
            </a:lvl1pPr>
          </a:lstStyle>
          <a:p>
            <a:r>
              <a:t>1</a:t>
            </a:r>
          </a:p>
        </p:txBody>
      </p:sp>
      <p:sp>
        <p:nvSpPr>
          <p:cNvPr id="73" name="Text 6"/>
          <p:cNvSpPr txBox="1"/>
          <p:nvPr/>
        </p:nvSpPr>
        <p:spPr>
          <a:xfrm>
            <a:off x="2434232" y="2175272"/>
            <a:ext cx="2550411" cy="4270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a:solidFill>
                  <a:srgbClr val="E2E6E9"/>
                </a:solidFill>
                <a:latin typeface="adonis-web"/>
                <a:ea typeface="adonis-web"/>
                <a:cs typeface="adonis-web"/>
                <a:sym typeface="adonis-web"/>
              </a:defRPr>
            </a:lvl1pPr>
          </a:lstStyle>
          <a:p>
            <a:r>
              <a:t>Data Representation</a:t>
            </a:r>
          </a:p>
        </p:txBody>
      </p:sp>
      <p:sp>
        <p:nvSpPr>
          <p:cNvPr id="74" name="Text 7"/>
          <p:cNvSpPr txBox="1"/>
          <p:nvPr/>
        </p:nvSpPr>
        <p:spPr>
          <a:xfrm>
            <a:off x="2434232" y="2655689"/>
            <a:ext cx="7659649" cy="7583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E2E6E9"/>
                </a:solidFill>
                <a:latin typeface="adonis-web"/>
                <a:ea typeface="adonis-web"/>
                <a:cs typeface="adonis-web"/>
                <a:sym typeface="adonis-web"/>
              </a:defRPr>
            </a:lvl1pPr>
          </a:lstStyle>
          <a:p>
            <a:r>
              <a:t>KNN represents energy consumption data as points in a multi-dimensional feature space.</a:t>
            </a:r>
          </a:p>
        </p:txBody>
      </p:sp>
      <p:sp>
        <p:nvSpPr>
          <p:cNvPr id="75" name="Shape 8"/>
          <p:cNvSpPr/>
          <p:nvPr/>
        </p:nvSpPr>
        <p:spPr>
          <a:xfrm>
            <a:off x="1416427" y="4212133"/>
            <a:ext cx="777598" cy="44411"/>
          </a:xfrm>
          <a:prstGeom prst="roundRect">
            <a:avLst>
              <a:gd name="adj" fmla="val 50000"/>
            </a:avLst>
          </a:prstGeom>
          <a:solidFill>
            <a:srgbClr val="194A99"/>
          </a:solidFill>
          <a:ln w="12700">
            <a:miter lim="400000"/>
          </a:ln>
        </p:spPr>
        <p:txBody>
          <a:bodyPr lIns="45719" rIns="45719"/>
          <a:lstStyle/>
          <a:p>
            <a:endParaRPr/>
          </a:p>
        </p:txBody>
      </p:sp>
      <p:sp>
        <p:nvSpPr>
          <p:cNvPr id="76" name="Shape 9"/>
          <p:cNvSpPr/>
          <p:nvPr/>
        </p:nvSpPr>
        <p:spPr>
          <a:xfrm>
            <a:off x="916483" y="3984426"/>
            <a:ext cx="499944" cy="499944"/>
          </a:xfrm>
          <a:prstGeom prst="roundRect">
            <a:avLst>
              <a:gd name="adj" fmla="val 20000"/>
            </a:avLst>
          </a:prstGeom>
          <a:solidFill>
            <a:srgbClr val="003180"/>
          </a:solidFill>
          <a:ln w="7620">
            <a:solidFill>
              <a:srgbClr val="194A99"/>
            </a:solidFill>
          </a:ln>
        </p:spPr>
        <p:txBody>
          <a:bodyPr lIns="45719" rIns="45719"/>
          <a:lstStyle/>
          <a:p>
            <a:endParaRPr/>
          </a:p>
        </p:txBody>
      </p:sp>
      <p:sp>
        <p:nvSpPr>
          <p:cNvPr id="77" name="Text 10"/>
          <p:cNvSpPr txBox="1"/>
          <p:nvPr/>
        </p:nvSpPr>
        <p:spPr>
          <a:xfrm>
            <a:off x="1022564" y="4026098"/>
            <a:ext cx="287783" cy="492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200"/>
              </a:lnSpc>
              <a:defRPr sz="2600">
                <a:solidFill>
                  <a:srgbClr val="E2E6E9"/>
                </a:solidFill>
                <a:latin typeface="adonis-web"/>
                <a:ea typeface="adonis-web"/>
                <a:cs typeface="adonis-web"/>
                <a:sym typeface="adonis-web"/>
              </a:defRPr>
            </a:lvl1pPr>
          </a:lstStyle>
          <a:p>
            <a:r>
              <a:t>2</a:t>
            </a:r>
          </a:p>
        </p:txBody>
      </p:sp>
      <p:sp>
        <p:nvSpPr>
          <p:cNvPr id="78" name="Text 11"/>
          <p:cNvSpPr txBox="1"/>
          <p:nvPr/>
        </p:nvSpPr>
        <p:spPr>
          <a:xfrm>
            <a:off x="2434232" y="4033003"/>
            <a:ext cx="3113502" cy="4270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a:solidFill>
                  <a:srgbClr val="E2E6E9"/>
                </a:solidFill>
                <a:latin typeface="adonis-web"/>
                <a:ea typeface="adonis-web"/>
                <a:cs typeface="adonis-web"/>
                <a:sym typeface="adonis-web"/>
              </a:defRPr>
            </a:lvl1pPr>
          </a:lstStyle>
          <a:p>
            <a:r>
              <a:t>Nearest Neighbor Search</a:t>
            </a:r>
          </a:p>
        </p:txBody>
      </p:sp>
      <p:sp>
        <p:nvSpPr>
          <p:cNvPr id="79" name="Text 12"/>
          <p:cNvSpPr txBox="1"/>
          <p:nvPr/>
        </p:nvSpPr>
        <p:spPr>
          <a:xfrm>
            <a:off x="2434232" y="4513421"/>
            <a:ext cx="7659649" cy="7583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E2E6E9"/>
                </a:solidFill>
                <a:latin typeface="adonis-web"/>
                <a:ea typeface="adonis-web"/>
                <a:cs typeface="adonis-web"/>
                <a:sym typeface="adonis-web"/>
              </a:defRPr>
            </a:lvl1pPr>
          </a:lstStyle>
          <a:p>
            <a:r>
              <a:t>The algorithm identifies the K closest neighbors to a new data point to predict its energy consumption.</a:t>
            </a:r>
          </a:p>
        </p:txBody>
      </p:sp>
      <p:sp>
        <p:nvSpPr>
          <p:cNvPr id="80" name="Shape 13"/>
          <p:cNvSpPr/>
          <p:nvPr/>
        </p:nvSpPr>
        <p:spPr>
          <a:xfrm>
            <a:off x="1416427" y="6069865"/>
            <a:ext cx="777598" cy="44411"/>
          </a:xfrm>
          <a:prstGeom prst="roundRect">
            <a:avLst>
              <a:gd name="adj" fmla="val 50000"/>
            </a:avLst>
          </a:prstGeom>
          <a:solidFill>
            <a:srgbClr val="194A99"/>
          </a:solidFill>
          <a:ln w="12700">
            <a:miter lim="400000"/>
          </a:ln>
        </p:spPr>
        <p:txBody>
          <a:bodyPr lIns="45719" rIns="45719"/>
          <a:lstStyle/>
          <a:p>
            <a:endParaRPr/>
          </a:p>
        </p:txBody>
      </p:sp>
      <p:sp>
        <p:nvSpPr>
          <p:cNvPr id="81" name="Shape 14"/>
          <p:cNvSpPr/>
          <p:nvPr/>
        </p:nvSpPr>
        <p:spPr>
          <a:xfrm>
            <a:off x="916483" y="5842158"/>
            <a:ext cx="499944" cy="499944"/>
          </a:xfrm>
          <a:prstGeom prst="roundRect">
            <a:avLst>
              <a:gd name="adj" fmla="val 20000"/>
            </a:avLst>
          </a:prstGeom>
          <a:solidFill>
            <a:srgbClr val="003180"/>
          </a:solidFill>
          <a:ln w="7620">
            <a:solidFill>
              <a:srgbClr val="194A99"/>
            </a:solidFill>
          </a:ln>
        </p:spPr>
        <p:txBody>
          <a:bodyPr lIns="45719" rIns="45719"/>
          <a:lstStyle/>
          <a:p>
            <a:endParaRPr/>
          </a:p>
        </p:txBody>
      </p:sp>
      <p:sp>
        <p:nvSpPr>
          <p:cNvPr id="82" name="Text 15"/>
          <p:cNvSpPr txBox="1"/>
          <p:nvPr/>
        </p:nvSpPr>
        <p:spPr>
          <a:xfrm>
            <a:off x="1022564" y="5883831"/>
            <a:ext cx="287783" cy="492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200"/>
              </a:lnSpc>
              <a:defRPr sz="2600">
                <a:solidFill>
                  <a:srgbClr val="E2E6E9"/>
                </a:solidFill>
                <a:latin typeface="adonis-web"/>
                <a:ea typeface="adonis-web"/>
                <a:cs typeface="adonis-web"/>
                <a:sym typeface="adonis-web"/>
              </a:defRPr>
            </a:lvl1pPr>
          </a:lstStyle>
          <a:p>
            <a:r>
              <a:t>3</a:t>
            </a:r>
          </a:p>
        </p:txBody>
      </p:sp>
      <p:sp>
        <p:nvSpPr>
          <p:cNvPr id="83" name="Text 16"/>
          <p:cNvSpPr txBox="1"/>
          <p:nvPr/>
        </p:nvSpPr>
        <p:spPr>
          <a:xfrm>
            <a:off x="2434232" y="5890736"/>
            <a:ext cx="1290097" cy="4270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a:solidFill>
                  <a:srgbClr val="E2E6E9"/>
                </a:solidFill>
                <a:latin typeface="adonis-web"/>
                <a:ea typeface="adonis-web"/>
                <a:cs typeface="adonis-web"/>
                <a:sym typeface="adonis-web"/>
              </a:defRPr>
            </a:lvl1pPr>
          </a:lstStyle>
          <a:p>
            <a:r>
              <a:t>Prediction</a:t>
            </a:r>
          </a:p>
        </p:txBody>
      </p:sp>
      <p:sp>
        <p:nvSpPr>
          <p:cNvPr id="84" name="Text 17"/>
          <p:cNvSpPr txBox="1"/>
          <p:nvPr/>
        </p:nvSpPr>
        <p:spPr>
          <a:xfrm>
            <a:off x="2434232" y="6371152"/>
            <a:ext cx="7659649" cy="7583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E2E6E9"/>
                </a:solidFill>
                <a:latin typeface="adonis-web"/>
                <a:ea typeface="adonis-web"/>
                <a:cs typeface="adonis-web"/>
                <a:sym typeface="adonis-web"/>
              </a:defRPr>
            </a:lvl1pPr>
          </a:lstStyle>
          <a:p>
            <a:r>
              <a:t>The energy consumption of the new data point is estimated based on the average or weighted average of its K nearest neighbors.</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87" name="Shape 0"/>
          <p:cNvSpPr/>
          <p:nvPr/>
        </p:nvSpPr>
        <p:spPr>
          <a:xfrm>
            <a:off x="0" y="0"/>
            <a:ext cx="14630400" cy="8230790"/>
          </a:xfrm>
          <a:prstGeom prst="rect">
            <a:avLst/>
          </a:prstGeom>
          <a:solidFill>
            <a:srgbClr val="09151A">
              <a:alpha val="75000"/>
            </a:srgbClr>
          </a:solidFill>
          <a:ln w="12700">
            <a:miter lim="400000"/>
          </a:ln>
        </p:spPr>
        <p:txBody>
          <a:bodyPr lIns="45719" rIns="45719"/>
          <a:lstStyle/>
          <a:p>
            <a:endParaRPr/>
          </a:p>
        </p:txBody>
      </p:sp>
      <p:pic>
        <p:nvPicPr>
          <p:cNvPr id="88" name="Image 1" descr="Image 1"/>
          <p:cNvPicPr>
            <a:picLocks noChangeAspect="1"/>
          </p:cNvPicPr>
          <p:nvPr/>
        </p:nvPicPr>
        <p:blipFill>
          <a:blip r:embed="rId3"/>
          <a:stretch>
            <a:fillRect/>
          </a:stretch>
        </p:blipFill>
        <p:spPr>
          <a:xfrm>
            <a:off x="10980419" y="0"/>
            <a:ext cx="3657601" cy="8230791"/>
          </a:xfrm>
          <a:prstGeom prst="rect">
            <a:avLst/>
          </a:prstGeom>
          <a:ln w="12700">
            <a:miter lim="400000"/>
          </a:ln>
        </p:spPr>
      </p:pic>
      <p:sp>
        <p:nvSpPr>
          <p:cNvPr id="89" name="Text 1"/>
          <p:cNvSpPr txBox="1"/>
          <p:nvPr/>
        </p:nvSpPr>
        <p:spPr>
          <a:xfrm>
            <a:off x="874276" y="607575"/>
            <a:ext cx="9224249" cy="14514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5400"/>
              </a:lnSpc>
              <a:defRPr sz="4300">
                <a:solidFill>
                  <a:srgbClr val="F5F0F0"/>
                </a:solidFill>
                <a:latin typeface="adonis-web"/>
                <a:ea typeface="adonis-web"/>
                <a:cs typeface="adonis-web"/>
                <a:sym typeface="adonis-web"/>
              </a:defRPr>
            </a:lvl1pPr>
          </a:lstStyle>
          <a:p>
            <a:r>
              <a:t>Artificial Neural Network (ANN) Algorithm</a:t>
            </a:r>
          </a:p>
        </p:txBody>
      </p:sp>
      <p:pic>
        <p:nvPicPr>
          <p:cNvPr id="90" name="Image 2" descr="Image 2"/>
          <p:cNvPicPr>
            <a:picLocks noChangeAspect="1"/>
          </p:cNvPicPr>
          <p:nvPr/>
        </p:nvPicPr>
        <p:blipFill>
          <a:blip r:embed="rId4"/>
          <a:stretch>
            <a:fillRect/>
          </a:stretch>
        </p:blipFill>
        <p:spPr>
          <a:xfrm>
            <a:off x="828556" y="2320051"/>
            <a:ext cx="1104782" cy="1767722"/>
          </a:xfrm>
          <a:prstGeom prst="rect">
            <a:avLst/>
          </a:prstGeom>
          <a:ln w="12700">
            <a:miter lim="400000"/>
          </a:ln>
        </p:spPr>
      </p:pic>
      <p:sp>
        <p:nvSpPr>
          <p:cNvPr id="91" name="Text 2"/>
          <p:cNvSpPr txBox="1"/>
          <p:nvPr/>
        </p:nvSpPr>
        <p:spPr>
          <a:xfrm>
            <a:off x="2310407" y="2540912"/>
            <a:ext cx="1438553" cy="4270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a:solidFill>
                  <a:srgbClr val="E2E6E9"/>
                </a:solidFill>
                <a:latin typeface="adonis-web"/>
                <a:ea typeface="adonis-web"/>
                <a:cs typeface="adonis-web"/>
                <a:sym typeface="adonis-web"/>
              </a:defRPr>
            </a:lvl1pPr>
          </a:lstStyle>
          <a:p>
            <a:r>
              <a:t>Input Layer</a:t>
            </a:r>
          </a:p>
        </p:txBody>
      </p:sp>
      <p:sp>
        <p:nvSpPr>
          <p:cNvPr id="92" name="Text 3"/>
          <p:cNvSpPr txBox="1"/>
          <p:nvPr/>
        </p:nvSpPr>
        <p:spPr>
          <a:xfrm>
            <a:off x="2310407" y="3018711"/>
            <a:ext cx="7653156" cy="4154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1700">
                <a:solidFill>
                  <a:srgbClr val="E2E6E9"/>
                </a:solidFill>
                <a:latin typeface="adonis-web"/>
                <a:ea typeface="adonis-web"/>
                <a:cs typeface="adonis-web"/>
                <a:sym typeface="adonis-web"/>
              </a:defRPr>
            </a:lvl1pPr>
          </a:lstStyle>
          <a:p>
            <a:r>
              <a:t>The input layer receives the energy consumption data and associated features.</a:t>
            </a:r>
          </a:p>
        </p:txBody>
      </p:sp>
      <p:pic>
        <p:nvPicPr>
          <p:cNvPr id="93" name="Image 3" descr="Image 3"/>
          <p:cNvPicPr>
            <a:picLocks noChangeAspect="1"/>
          </p:cNvPicPr>
          <p:nvPr/>
        </p:nvPicPr>
        <p:blipFill>
          <a:blip r:embed="rId5"/>
          <a:stretch>
            <a:fillRect/>
          </a:stretch>
        </p:blipFill>
        <p:spPr>
          <a:xfrm>
            <a:off x="828556" y="4087772"/>
            <a:ext cx="1104782" cy="1767722"/>
          </a:xfrm>
          <a:prstGeom prst="rect">
            <a:avLst/>
          </a:prstGeom>
          <a:ln w="12700">
            <a:miter lim="400000"/>
          </a:ln>
        </p:spPr>
      </p:pic>
      <p:sp>
        <p:nvSpPr>
          <p:cNvPr id="94" name="Text 4"/>
          <p:cNvSpPr txBox="1"/>
          <p:nvPr/>
        </p:nvSpPr>
        <p:spPr>
          <a:xfrm>
            <a:off x="2310407" y="4308633"/>
            <a:ext cx="1823888" cy="4270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a:solidFill>
                  <a:srgbClr val="E2E6E9"/>
                </a:solidFill>
                <a:latin typeface="adonis-web"/>
                <a:ea typeface="adonis-web"/>
                <a:cs typeface="adonis-web"/>
                <a:sym typeface="adonis-web"/>
              </a:defRPr>
            </a:lvl1pPr>
          </a:lstStyle>
          <a:p>
            <a:r>
              <a:t>Hidden Layers</a:t>
            </a:r>
          </a:p>
        </p:txBody>
      </p:sp>
      <p:sp>
        <p:nvSpPr>
          <p:cNvPr id="95" name="Text 5"/>
          <p:cNvSpPr txBox="1"/>
          <p:nvPr/>
        </p:nvSpPr>
        <p:spPr>
          <a:xfrm>
            <a:off x="2310407" y="4786431"/>
            <a:ext cx="7788118" cy="7583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E2E6E9"/>
                </a:solidFill>
                <a:latin typeface="adonis-web"/>
                <a:ea typeface="adonis-web"/>
                <a:cs typeface="adonis-web"/>
                <a:sym typeface="adonis-web"/>
              </a:defRPr>
            </a:lvl1pPr>
          </a:lstStyle>
          <a:p>
            <a:r>
              <a:t>The hidden layers learn complex, non-linear relationships within the data through a series of weighted connections.</a:t>
            </a:r>
          </a:p>
        </p:txBody>
      </p:sp>
      <p:pic>
        <p:nvPicPr>
          <p:cNvPr id="96" name="Image 4" descr="Image 4"/>
          <p:cNvPicPr>
            <a:picLocks noChangeAspect="1"/>
          </p:cNvPicPr>
          <p:nvPr/>
        </p:nvPicPr>
        <p:blipFill>
          <a:blip r:embed="rId6"/>
          <a:stretch>
            <a:fillRect/>
          </a:stretch>
        </p:blipFill>
        <p:spPr>
          <a:xfrm>
            <a:off x="828556" y="5855494"/>
            <a:ext cx="1104782" cy="1767722"/>
          </a:xfrm>
          <a:prstGeom prst="rect">
            <a:avLst/>
          </a:prstGeom>
          <a:ln w="12700">
            <a:miter lim="400000"/>
          </a:ln>
        </p:spPr>
      </p:pic>
      <p:sp>
        <p:nvSpPr>
          <p:cNvPr id="97" name="Text 6"/>
          <p:cNvSpPr txBox="1"/>
          <p:nvPr/>
        </p:nvSpPr>
        <p:spPr>
          <a:xfrm>
            <a:off x="2310407" y="6076355"/>
            <a:ext cx="1646001" cy="4270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a:solidFill>
                  <a:srgbClr val="E2E6E9"/>
                </a:solidFill>
                <a:latin typeface="adonis-web"/>
                <a:ea typeface="adonis-web"/>
                <a:cs typeface="adonis-web"/>
                <a:sym typeface="adonis-web"/>
              </a:defRPr>
            </a:lvl1pPr>
          </a:lstStyle>
          <a:p>
            <a:r>
              <a:t>Output Layer</a:t>
            </a:r>
          </a:p>
        </p:txBody>
      </p:sp>
      <p:sp>
        <p:nvSpPr>
          <p:cNvPr id="98" name="Text 7"/>
          <p:cNvSpPr txBox="1"/>
          <p:nvPr/>
        </p:nvSpPr>
        <p:spPr>
          <a:xfrm>
            <a:off x="2310407" y="6554152"/>
            <a:ext cx="7788118" cy="7583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E2E6E9"/>
                </a:solidFill>
                <a:latin typeface="adonis-web"/>
                <a:ea typeface="adonis-web"/>
                <a:cs typeface="adonis-web"/>
                <a:sym typeface="adonis-web"/>
              </a:defRPr>
            </a:lvl1pPr>
          </a:lstStyle>
          <a:p>
            <a:r>
              <a:t>The output layer produces the predicted energy consumption based on the learned patterns.</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0"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101" name="Shape 0"/>
          <p:cNvSpPr/>
          <p:nvPr/>
        </p:nvSpPr>
        <p:spPr>
          <a:xfrm>
            <a:off x="0" y="0"/>
            <a:ext cx="14630400" cy="8229600"/>
          </a:xfrm>
          <a:prstGeom prst="rect">
            <a:avLst/>
          </a:prstGeom>
          <a:solidFill>
            <a:srgbClr val="09151A">
              <a:alpha val="75000"/>
            </a:srgbClr>
          </a:solidFill>
          <a:ln w="12700">
            <a:miter lim="400000"/>
          </a:ln>
        </p:spPr>
        <p:txBody>
          <a:bodyPr lIns="45719" rIns="45719"/>
          <a:lstStyle/>
          <a:p>
            <a:endParaRPr/>
          </a:p>
        </p:txBody>
      </p:sp>
      <p:sp>
        <p:nvSpPr>
          <p:cNvPr id="102" name="Text 1"/>
          <p:cNvSpPr txBox="1"/>
          <p:nvPr/>
        </p:nvSpPr>
        <p:spPr>
          <a:xfrm>
            <a:off x="2563415" y="1873686"/>
            <a:ext cx="9503452" cy="14514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5400"/>
              </a:lnSpc>
              <a:defRPr sz="4300">
                <a:solidFill>
                  <a:srgbClr val="F5F0F0"/>
                </a:solidFill>
                <a:latin typeface="adonis-web"/>
                <a:ea typeface="adonis-web"/>
                <a:cs typeface="adonis-web"/>
                <a:sym typeface="adonis-web"/>
              </a:defRPr>
            </a:lvl1pPr>
          </a:lstStyle>
          <a:p>
            <a:r>
              <a:t>Comparison of KNN and ANN Performance</a:t>
            </a:r>
          </a:p>
        </p:txBody>
      </p:sp>
      <p:sp>
        <p:nvSpPr>
          <p:cNvPr id="103" name="Text 2"/>
          <p:cNvSpPr txBox="1"/>
          <p:nvPr/>
        </p:nvSpPr>
        <p:spPr>
          <a:xfrm>
            <a:off x="2563415" y="3817858"/>
            <a:ext cx="1200893" cy="4270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a:solidFill>
                  <a:srgbClr val="F5F0F0"/>
                </a:solidFill>
                <a:latin typeface="adonis-web"/>
                <a:ea typeface="adonis-web"/>
                <a:cs typeface="adonis-web"/>
                <a:sym typeface="adonis-web"/>
              </a:defRPr>
            </a:lvl1pPr>
          </a:lstStyle>
          <a:p>
            <a:r>
              <a:t>Accuracy</a:t>
            </a:r>
          </a:p>
        </p:txBody>
      </p:sp>
      <p:sp>
        <p:nvSpPr>
          <p:cNvPr id="104" name="Text 3"/>
          <p:cNvSpPr txBox="1"/>
          <p:nvPr/>
        </p:nvSpPr>
        <p:spPr>
          <a:xfrm>
            <a:off x="2563415" y="4387215"/>
            <a:ext cx="2745106" cy="14441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E2E6E9"/>
                </a:solidFill>
                <a:latin typeface="adonis-web"/>
                <a:ea typeface="adonis-web"/>
                <a:cs typeface="adonis-web"/>
                <a:sym typeface="adonis-web"/>
              </a:defRPr>
            </a:lvl1pPr>
          </a:lstStyle>
          <a:p>
            <a:r>
              <a:t>In our case, since the data has a linear pattern, KNN outperforms ANN in terms of prediction accuracy.</a:t>
            </a:r>
          </a:p>
        </p:txBody>
      </p:sp>
      <p:sp>
        <p:nvSpPr>
          <p:cNvPr id="105" name="Text 4"/>
          <p:cNvSpPr txBox="1"/>
          <p:nvPr/>
        </p:nvSpPr>
        <p:spPr>
          <a:xfrm>
            <a:off x="5949553" y="3817858"/>
            <a:ext cx="2745106" cy="7699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2100">
                <a:solidFill>
                  <a:srgbClr val="F5F0F0"/>
                </a:solidFill>
                <a:latin typeface="adonis-web"/>
                <a:ea typeface="adonis-web"/>
                <a:cs typeface="adonis-web"/>
                <a:sym typeface="adonis-web"/>
              </a:defRPr>
            </a:lvl1pPr>
          </a:lstStyle>
          <a:p>
            <a:r>
              <a:t>Computational Complexity</a:t>
            </a:r>
          </a:p>
        </p:txBody>
      </p:sp>
      <p:sp>
        <p:nvSpPr>
          <p:cNvPr id="106" name="Text 5"/>
          <p:cNvSpPr txBox="1"/>
          <p:nvPr/>
        </p:nvSpPr>
        <p:spPr>
          <a:xfrm>
            <a:off x="5949553" y="4734400"/>
            <a:ext cx="2745106" cy="17870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E2E6E9"/>
                </a:solidFill>
                <a:latin typeface="adonis-web"/>
                <a:ea typeface="adonis-web"/>
                <a:cs typeface="adonis-web"/>
                <a:sym typeface="adonis-web"/>
              </a:defRPr>
            </a:lvl1pPr>
          </a:lstStyle>
          <a:p>
            <a:r>
              <a:t>KNN is simpler and faster to implement compared to ANN. This makes it a suitable choice for linear data.</a:t>
            </a:r>
          </a:p>
        </p:txBody>
      </p:sp>
      <p:sp>
        <p:nvSpPr>
          <p:cNvPr id="107" name="Text 6"/>
          <p:cNvSpPr txBox="1"/>
          <p:nvPr/>
        </p:nvSpPr>
        <p:spPr>
          <a:xfrm>
            <a:off x="9335690" y="3817858"/>
            <a:ext cx="1779221" cy="4270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a:solidFill>
                  <a:srgbClr val="F5F0F0"/>
                </a:solidFill>
                <a:latin typeface="adonis-web"/>
                <a:ea typeface="adonis-web"/>
                <a:cs typeface="adonis-web"/>
                <a:sym typeface="adonis-web"/>
              </a:defRPr>
            </a:lvl1pPr>
          </a:lstStyle>
          <a:p>
            <a:r>
              <a:t>Interpretability</a:t>
            </a:r>
          </a:p>
        </p:txBody>
      </p:sp>
      <p:sp>
        <p:nvSpPr>
          <p:cNvPr id="108" name="Text 7"/>
          <p:cNvSpPr txBox="1"/>
          <p:nvPr/>
        </p:nvSpPr>
        <p:spPr>
          <a:xfrm>
            <a:off x="9335690" y="4387215"/>
            <a:ext cx="2745106" cy="17870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E2E6E9"/>
                </a:solidFill>
                <a:latin typeface="adonis-web"/>
                <a:ea typeface="adonis-web"/>
                <a:cs typeface="adonis-web"/>
                <a:sym typeface="adonis-web"/>
              </a:defRPr>
            </a:lvl1pPr>
          </a:lstStyle>
          <a:p>
            <a:r>
              <a:t>KNN is more intuitive and easier to interpret than ANN, which can be advantageous when dealing with linear data.</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0"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111" name="Shape 0"/>
          <p:cNvSpPr/>
          <p:nvPr/>
        </p:nvSpPr>
        <p:spPr>
          <a:xfrm>
            <a:off x="0" y="0"/>
            <a:ext cx="14630400" cy="8229600"/>
          </a:xfrm>
          <a:prstGeom prst="rect">
            <a:avLst/>
          </a:prstGeom>
          <a:solidFill>
            <a:srgbClr val="09151A">
              <a:alpha val="75000"/>
            </a:srgbClr>
          </a:solidFill>
          <a:ln w="12700">
            <a:miter lim="400000"/>
          </a:ln>
        </p:spPr>
        <p:txBody>
          <a:bodyPr lIns="45719" rIns="45719"/>
          <a:lstStyle/>
          <a:p>
            <a:endParaRPr/>
          </a:p>
        </p:txBody>
      </p:sp>
      <p:sp>
        <p:nvSpPr>
          <p:cNvPr id="112" name="Text 1"/>
          <p:cNvSpPr txBox="1"/>
          <p:nvPr/>
        </p:nvSpPr>
        <p:spPr>
          <a:xfrm>
            <a:off x="2563415" y="1290637"/>
            <a:ext cx="9503452" cy="14514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5400"/>
              </a:lnSpc>
              <a:defRPr sz="4300">
                <a:solidFill>
                  <a:srgbClr val="F5F0F0"/>
                </a:solidFill>
                <a:latin typeface="adonis-web"/>
                <a:ea typeface="adonis-web"/>
                <a:cs typeface="adonis-web"/>
                <a:sym typeface="adonis-web"/>
              </a:defRPr>
            </a:lvl1pPr>
          </a:lstStyle>
          <a:p>
            <a:r>
              <a:t>Data Preprocessing and Feature Engineering</a:t>
            </a:r>
          </a:p>
        </p:txBody>
      </p:sp>
      <p:sp>
        <p:nvSpPr>
          <p:cNvPr id="113" name="Shape 2"/>
          <p:cNvSpPr/>
          <p:nvPr/>
        </p:nvSpPr>
        <p:spPr>
          <a:xfrm>
            <a:off x="2517695" y="3297316"/>
            <a:ext cx="499944" cy="499944"/>
          </a:xfrm>
          <a:prstGeom prst="roundRect">
            <a:avLst>
              <a:gd name="adj" fmla="val 20000"/>
            </a:avLst>
          </a:prstGeom>
          <a:solidFill>
            <a:srgbClr val="003180"/>
          </a:solidFill>
          <a:ln w="7620">
            <a:solidFill>
              <a:srgbClr val="194A99"/>
            </a:solidFill>
          </a:ln>
        </p:spPr>
        <p:txBody>
          <a:bodyPr lIns="45719" rIns="45719"/>
          <a:lstStyle/>
          <a:p>
            <a:endParaRPr/>
          </a:p>
        </p:txBody>
      </p:sp>
      <p:sp>
        <p:nvSpPr>
          <p:cNvPr id="114" name="Text 3"/>
          <p:cNvSpPr txBox="1"/>
          <p:nvPr/>
        </p:nvSpPr>
        <p:spPr>
          <a:xfrm>
            <a:off x="2623776" y="3338988"/>
            <a:ext cx="287783" cy="492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200"/>
              </a:lnSpc>
              <a:defRPr sz="2600">
                <a:solidFill>
                  <a:srgbClr val="E2E6E9"/>
                </a:solidFill>
                <a:latin typeface="adonis-web"/>
                <a:ea typeface="adonis-web"/>
                <a:cs typeface="adonis-web"/>
                <a:sym typeface="adonis-web"/>
              </a:defRPr>
            </a:lvl1pPr>
          </a:lstStyle>
          <a:p>
            <a:r>
              <a:t>1</a:t>
            </a:r>
          </a:p>
        </p:txBody>
      </p:sp>
      <p:sp>
        <p:nvSpPr>
          <p:cNvPr id="115" name="Text 4"/>
          <p:cNvSpPr txBox="1"/>
          <p:nvPr/>
        </p:nvSpPr>
        <p:spPr>
          <a:xfrm>
            <a:off x="3285530" y="3373635"/>
            <a:ext cx="1794326" cy="4270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a:solidFill>
                  <a:srgbClr val="E2E6E9"/>
                </a:solidFill>
                <a:latin typeface="adonis-web"/>
                <a:ea typeface="adonis-web"/>
                <a:cs typeface="adonis-web"/>
                <a:sym typeface="adonis-web"/>
              </a:defRPr>
            </a:lvl1pPr>
          </a:lstStyle>
          <a:p>
            <a:r>
              <a:t>Data Cleaning</a:t>
            </a:r>
          </a:p>
        </p:txBody>
      </p:sp>
      <p:sp>
        <p:nvSpPr>
          <p:cNvPr id="116" name="Text 5"/>
          <p:cNvSpPr txBox="1"/>
          <p:nvPr/>
        </p:nvSpPr>
        <p:spPr>
          <a:xfrm>
            <a:off x="3285530" y="3854053"/>
            <a:ext cx="3872865" cy="11012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E2E6E9"/>
                </a:solidFill>
                <a:latin typeface="adonis-web"/>
                <a:ea typeface="adonis-web"/>
                <a:cs typeface="adonis-web"/>
                <a:sym typeface="adonis-web"/>
              </a:defRPr>
            </a:lvl1pPr>
          </a:lstStyle>
          <a:p>
            <a:r>
              <a:t>Handling missing values, outliers, and irrelevant features to ensure data quality.</a:t>
            </a:r>
          </a:p>
        </p:txBody>
      </p:sp>
      <p:sp>
        <p:nvSpPr>
          <p:cNvPr id="117" name="Shape 6"/>
          <p:cNvSpPr/>
          <p:nvPr/>
        </p:nvSpPr>
        <p:spPr>
          <a:xfrm>
            <a:off x="7426284" y="3297316"/>
            <a:ext cx="499944" cy="499944"/>
          </a:xfrm>
          <a:prstGeom prst="roundRect">
            <a:avLst>
              <a:gd name="adj" fmla="val 20000"/>
            </a:avLst>
          </a:prstGeom>
          <a:solidFill>
            <a:srgbClr val="003180"/>
          </a:solidFill>
          <a:ln w="7620">
            <a:solidFill>
              <a:srgbClr val="194A99"/>
            </a:solidFill>
          </a:ln>
        </p:spPr>
        <p:txBody>
          <a:bodyPr lIns="45719" rIns="45719"/>
          <a:lstStyle/>
          <a:p>
            <a:endParaRPr/>
          </a:p>
        </p:txBody>
      </p:sp>
      <p:sp>
        <p:nvSpPr>
          <p:cNvPr id="118" name="Text 7"/>
          <p:cNvSpPr txBox="1"/>
          <p:nvPr/>
        </p:nvSpPr>
        <p:spPr>
          <a:xfrm>
            <a:off x="7532366" y="3338988"/>
            <a:ext cx="287783" cy="492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200"/>
              </a:lnSpc>
              <a:defRPr sz="2600">
                <a:solidFill>
                  <a:srgbClr val="E2E6E9"/>
                </a:solidFill>
                <a:latin typeface="adonis-web"/>
                <a:ea typeface="adonis-web"/>
                <a:cs typeface="adonis-web"/>
                <a:sym typeface="adonis-web"/>
              </a:defRPr>
            </a:lvl1pPr>
          </a:lstStyle>
          <a:p>
            <a:r>
              <a:t>2</a:t>
            </a:r>
          </a:p>
        </p:txBody>
      </p:sp>
      <p:sp>
        <p:nvSpPr>
          <p:cNvPr id="119" name="Text 8"/>
          <p:cNvSpPr txBox="1"/>
          <p:nvPr/>
        </p:nvSpPr>
        <p:spPr>
          <a:xfrm>
            <a:off x="8194118" y="3373635"/>
            <a:ext cx="2194507" cy="4270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a:solidFill>
                  <a:srgbClr val="E2E6E9"/>
                </a:solidFill>
                <a:latin typeface="adonis-web"/>
                <a:ea typeface="adonis-web"/>
                <a:cs typeface="adonis-web"/>
                <a:sym typeface="adonis-web"/>
              </a:defRPr>
            </a:lvl1pPr>
          </a:lstStyle>
          <a:p>
            <a:r>
              <a:t>Feature Selection</a:t>
            </a:r>
          </a:p>
        </p:txBody>
      </p:sp>
      <p:sp>
        <p:nvSpPr>
          <p:cNvPr id="120" name="Text 9"/>
          <p:cNvSpPr txBox="1"/>
          <p:nvPr/>
        </p:nvSpPr>
        <p:spPr>
          <a:xfrm>
            <a:off x="8194118" y="3854053"/>
            <a:ext cx="3872866" cy="11012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E2E6E9"/>
                </a:solidFill>
                <a:latin typeface="adonis-web"/>
                <a:ea typeface="adonis-web"/>
                <a:cs typeface="adonis-web"/>
                <a:sym typeface="adonis-web"/>
              </a:defRPr>
            </a:lvl1pPr>
          </a:lstStyle>
          <a:p>
            <a:r>
              <a:t>Identifying the most influential factors, such as weather, occupancy, and historical consumption patterns.</a:t>
            </a:r>
          </a:p>
        </p:txBody>
      </p:sp>
      <p:sp>
        <p:nvSpPr>
          <p:cNvPr id="121" name="Shape 10"/>
          <p:cNvSpPr/>
          <p:nvPr/>
        </p:nvSpPr>
        <p:spPr>
          <a:xfrm>
            <a:off x="2517695" y="5316022"/>
            <a:ext cx="499944" cy="499944"/>
          </a:xfrm>
          <a:prstGeom prst="roundRect">
            <a:avLst>
              <a:gd name="adj" fmla="val 20000"/>
            </a:avLst>
          </a:prstGeom>
          <a:solidFill>
            <a:srgbClr val="003180"/>
          </a:solidFill>
          <a:ln w="7620">
            <a:solidFill>
              <a:srgbClr val="194A99"/>
            </a:solidFill>
          </a:ln>
        </p:spPr>
        <p:txBody>
          <a:bodyPr lIns="45719" rIns="45719"/>
          <a:lstStyle/>
          <a:p>
            <a:endParaRPr/>
          </a:p>
        </p:txBody>
      </p:sp>
      <p:sp>
        <p:nvSpPr>
          <p:cNvPr id="122" name="Text 11"/>
          <p:cNvSpPr txBox="1"/>
          <p:nvPr/>
        </p:nvSpPr>
        <p:spPr>
          <a:xfrm>
            <a:off x="2623776" y="5357693"/>
            <a:ext cx="287783" cy="492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200"/>
              </a:lnSpc>
              <a:defRPr sz="2600">
                <a:solidFill>
                  <a:srgbClr val="E2E6E9"/>
                </a:solidFill>
                <a:latin typeface="adonis-web"/>
                <a:ea typeface="adonis-web"/>
                <a:cs typeface="adonis-web"/>
                <a:sym typeface="adonis-web"/>
              </a:defRPr>
            </a:lvl1pPr>
          </a:lstStyle>
          <a:p>
            <a:r>
              <a:t>3</a:t>
            </a:r>
          </a:p>
        </p:txBody>
      </p:sp>
      <p:sp>
        <p:nvSpPr>
          <p:cNvPr id="123" name="Text 12"/>
          <p:cNvSpPr txBox="1"/>
          <p:nvPr/>
        </p:nvSpPr>
        <p:spPr>
          <a:xfrm>
            <a:off x="3285530" y="5392341"/>
            <a:ext cx="2520849" cy="4270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a:solidFill>
                  <a:srgbClr val="E2E6E9"/>
                </a:solidFill>
                <a:latin typeface="adonis-web"/>
                <a:ea typeface="adonis-web"/>
                <a:cs typeface="adonis-web"/>
                <a:sym typeface="adonis-web"/>
              </a:defRPr>
            </a:lvl1pPr>
          </a:lstStyle>
          <a:p>
            <a:r>
              <a:t>Feature Engineering</a:t>
            </a:r>
          </a:p>
        </p:txBody>
      </p:sp>
      <p:sp>
        <p:nvSpPr>
          <p:cNvPr id="124" name="Text 13"/>
          <p:cNvSpPr txBox="1"/>
          <p:nvPr/>
        </p:nvSpPr>
        <p:spPr>
          <a:xfrm>
            <a:off x="3285530" y="5872757"/>
            <a:ext cx="3872865" cy="11012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E2E6E9"/>
                </a:solidFill>
                <a:latin typeface="adonis-web"/>
                <a:ea typeface="adonis-web"/>
                <a:cs typeface="adonis-web"/>
                <a:sym typeface="adonis-web"/>
              </a:defRPr>
            </a:lvl1pPr>
          </a:lstStyle>
          <a:p>
            <a:r>
              <a:t>Creating new features from the raw data to enhance the model's predictive power.</a:t>
            </a:r>
          </a:p>
        </p:txBody>
      </p:sp>
      <p:sp>
        <p:nvSpPr>
          <p:cNvPr id="125" name="Shape 14"/>
          <p:cNvSpPr/>
          <p:nvPr/>
        </p:nvSpPr>
        <p:spPr>
          <a:xfrm>
            <a:off x="7426284" y="5316022"/>
            <a:ext cx="499944" cy="499944"/>
          </a:xfrm>
          <a:prstGeom prst="roundRect">
            <a:avLst>
              <a:gd name="adj" fmla="val 20000"/>
            </a:avLst>
          </a:prstGeom>
          <a:solidFill>
            <a:srgbClr val="003180"/>
          </a:solidFill>
          <a:ln w="7620">
            <a:solidFill>
              <a:srgbClr val="194A99"/>
            </a:solidFill>
          </a:ln>
        </p:spPr>
        <p:txBody>
          <a:bodyPr lIns="45719" rIns="45719"/>
          <a:lstStyle/>
          <a:p>
            <a:endParaRPr/>
          </a:p>
        </p:txBody>
      </p:sp>
      <p:sp>
        <p:nvSpPr>
          <p:cNvPr id="126" name="Text 15"/>
          <p:cNvSpPr txBox="1"/>
          <p:nvPr/>
        </p:nvSpPr>
        <p:spPr>
          <a:xfrm>
            <a:off x="7532366" y="5357693"/>
            <a:ext cx="287783" cy="492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ctr">
              <a:lnSpc>
                <a:spcPts val="3200"/>
              </a:lnSpc>
              <a:defRPr sz="2600">
                <a:solidFill>
                  <a:srgbClr val="E2E6E9"/>
                </a:solidFill>
                <a:latin typeface="adonis-web"/>
                <a:ea typeface="adonis-web"/>
                <a:cs typeface="adonis-web"/>
                <a:sym typeface="adonis-web"/>
              </a:defRPr>
            </a:lvl1pPr>
          </a:lstStyle>
          <a:p>
            <a:r>
              <a:t>4</a:t>
            </a:r>
          </a:p>
        </p:txBody>
      </p:sp>
      <p:sp>
        <p:nvSpPr>
          <p:cNvPr id="127" name="Text 16"/>
          <p:cNvSpPr txBox="1"/>
          <p:nvPr/>
        </p:nvSpPr>
        <p:spPr>
          <a:xfrm>
            <a:off x="8194118" y="5392341"/>
            <a:ext cx="1734553" cy="4270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2700"/>
              </a:lnSpc>
              <a:defRPr sz="2100">
                <a:solidFill>
                  <a:srgbClr val="E2E6E9"/>
                </a:solidFill>
                <a:latin typeface="adonis-web"/>
                <a:ea typeface="adonis-web"/>
                <a:cs typeface="adonis-web"/>
                <a:sym typeface="adonis-web"/>
              </a:defRPr>
            </a:lvl1pPr>
          </a:lstStyle>
          <a:p>
            <a:r>
              <a:t>Normalization</a:t>
            </a:r>
          </a:p>
        </p:txBody>
      </p:sp>
      <p:sp>
        <p:nvSpPr>
          <p:cNvPr id="128" name="Text 17"/>
          <p:cNvSpPr txBox="1"/>
          <p:nvPr/>
        </p:nvSpPr>
        <p:spPr>
          <a:xfrm>
            <a:off x="8194118" y="5872757"/>
            <a:ext cx="3872866" cy="11012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nSpc>
                <a:spcPts val="2700"/>
              </a:lnSpc>
              <a:defRPr sz="1700">
                <a:solidFill>
                  <a:srgbClr val="E2E6E9"/>
                </a:solidFill>
                <a:latin typeface="adonis-web"/>
                <a:ea typeface="adonis-web"/>
                <a:cs typeface="adonis-web"/>
                <a:sym typeface="adonis-web"/>
              </a:defRPr>
            </a:lvl1pPr>
          </a:lstStyle>
          <a:p>
            <a:r>
              <a:t>Scaling the features to a common range to improve the model's convergence and performance.</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0" name="Image 0" descr="Image 0"/>
          <p:cNvPicPr>
            <a:picLocks noChangeAspect="1"/>
          </p:cNvPicPr>
          <p:nvPr/>
        </p:nvPicPr>
        <p:blipFill>
          <a:blip r:embed="rId2"/>
          <a:stretch>
            <a:fillRect/>
          </a:stretch>
        </p:blipFill>
        <p:spPr>
          <a:xfrm>
            <a:off x="0" y="0"/>
            <a:ext cx="14630400" cy="8229600"/>
          </a:xfrm>
          <a:prstGeom prst="rect">
            <a:avLst/>
          </a:prstGeom>
          <a:ln w="12700">
            <a:miter lim="400000"/>
          </a:ln>
        </p:spPr>
      </p:pic>
      <p:sp>
        <p:nvSpPr>
          <p:cNvPr id="131" name="Shape 0"/>
          <p:cNvSpPr/>
          <p:nvPr/>
        </p:nvSpPr>
        <p:spPr>
          <a:xfrm>
            <a:off x="0" y="0"/>
            <a:ext cx="14630400" cy="8229600"/>
          </a:xfrm>
          <a:prstGeom prst="rect">
            <a:avLst/>
          </a:prstGeom>
          <a:solidFill>
            <a:srgbClr val="09151A">
              <a:alpha val="75000"/>
            </a:srgbClr>
          </a:solidFill>
          <a:ln w="12700">
            <a:miter lim="400000"/>
          </a:ln>
        </p:spPr>
        <p:txBody>
          <a:bodyPr lIns="45719" rIns="45719"/>
          <a:lstStyle/>
          <a:p>
            <a:endParaRPr/>
          </a:p>
        </p:txBody>
      </p:sp>
      <p:pic>
        <p:nvPicPr>
          <p:cNvPr id="132" name="Image 1" descr="Image 1"/>
          <p:cNvPicPr>
            <a:picLocks noChangeAspect="1"/>
          </p:cNvPicPr>
          <p:nvPr/>
        </p:nvPicPr>
        <p:blipFill>
          <a:blip r:embed="rId3"/>
          <a:stretch>
            <a:fillRect/>
          </a:stretch>
        </p:blipFill>
        <p:spPr>
          <a:xfrm>
            <a:off x="2517695" y="2691883"/>
            <a:ext cx="4526400" cy="2845714"/>
          </a:xfrm>
          <a:prstGeom prst="rect">
            <a:avLst/>
          </a:prstGeom>
          <a:ln w="12700">
            <a:miter lim="400000"/>
          </a:ln>
        </p:spPr>
      </p:pic>
      <p:sp>
        <p:nvSpPr>
          <p:cNvPr id="133" name="Text 1"/>
          <p:cNvSpPr txBox="1"/>
          <p:nvPr/>
        </p:nvSpPr>
        <p:spPr>
          <a:xfrm>
            <a:off x="7639406" y="3134438"/>
            <a:ext cx="2835175" cy="7656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ts val="5400"/>
              </a:lnSpc>
              <a:defRPr sz="4300">
                <a:solidFill>
                  <a:srgbClr val="F5F0F0"/>
                </a:solidFill>
                <a:latin typeface="adonis-web"/>
                <a:ea typeface="adonis-web"/>
                <a:cs typeface="adonis-web"/>
                <a:sym typeface="adonis-web"/>
              </a:defRPr>
            </a:lvl1pPr>
          </a:lstStyle>
          <a:p>
            <a:r>
              <a:t>KNN PLOT</a:t>
            </a:r>
          </a:p>
        </p:txBody>
      </p:sp>
      <p:sp>
        <p:nvSpPr>
          <p:cNvPr id="134" name="Text 2"/>
          <p:cNvSpPr txBox="1"/>
          <p:nvPr/>
        </p:nvSpPr>
        <p:spPr>
          <a:xfrm>
            <a:off x="7639406" y="4050982"/>
            <a:ext cx="4434960" cy="144411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ts val="2700"/>
              </a:lnSpc>
              <a:defRPr sz="1700">
                <a:solidFill>
                  <a:srgbClr val="E2E6E9"/>
                </a:solidFill>
                <a:latin typeface="adonis-web"/>
                <a:ea typeface="adonis-web"/>
                <a:cs typeface="adonis-web"/>
                <a:sym typeface="adonis-web"/>
              </a:defRPr>
            </a:pPr>
            <a:r>
              <a:t>In our model the accuracy by using KNN is 94%</a:t>
            </a:r>
          </a:p>
          <a:p>
            <a:pPr>
              <a:lnSpc>
                <a:spcPts val="2700"/>
              </a:lnSpc>
              <a:defRPr sz="1700">
                <a:solidFill>
                  <a:srgbClr val="E2E6E9"/>
                </a:solidFill>
                <a:latin typeface="adonis-web"/>
                <a:ea typeface="adonis-web"/>
                <a:cs typeface="adonis-web"/>
                <a:sym typeface="adonis-web"/>
              </a:defRPr>
            </a:pPr>
            <a:r>
              <a:t>KNN outperform ANN because the dataset is linear</a:t>
            </a:r>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674</Words>
  <Application>Microsoft Office PowerPoint</Application>
  <PresentationFormat>Custom</PresentationFormat>
  <Paragraphs>73</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munna kurre</cp:lastModifiedBy>
  <cp:revision>2</cp:revision>
  <dcterms:modified xsi:type="dcterms:W3CDTF">2024-06-01T12:37:47Z</dcterms:modified>
</cp:coreProperties>
</file>